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14" r:id="rId27"/>
    <p:sldId id="282" r:id="rId28"/>
    <p:sldId id="315" r:id="rId29"/>
    <p:sldId id="317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12" r:id="rId52"/>
    <p:sldId id="313" r:id="rId5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66"/>
    <p:restoredTop sz="91382"/>
  </p:normalViewPr>
  <p:slideViewPr>
    <p:cSldViewPr snapToGrid="0" snapToObjects="1">
      <p:cViewPr>
        <p:scale>
          <a:sx n="62" d="100"/>
          <a:sy n="62" d="100"/>
        </p:scale>
        <p:origin x="1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08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1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9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6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-3374" y="-1035752"/>
            <a:ext cx="13011548" cy="1981350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Title Text</a:t>
            </a:r>
          </a:p>
        </p:txBody>
      </p:sp>
      <p:pic>
        <p:nvPicPr>
          <p:cNvPr id="12" name="JHU_Logo.jpg" descr="JHU_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26600" y="8171157"/>
            <a:ext cx="3294854" cy="136847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hyperlink" Target="http://www.ehu.eus/ccwintco/index.php" TargetMode="External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Relationship Id="rId11" Type="http://schemas.openxmlformats.org/officeDocument/2006/relationships/image" Target="../media/image10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emf"/><Relationship Id="rId3" Type="http://schemas.openxmlformats.org/officeDocument/2006/relationships/image" Target="../media/image11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Relationship Id="rId3" Type="http://schemas.openxmlformats.org/officeDocument/2006/relationships/image" Target="../media/image11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118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emf"/><Relationship Id="rId3" Type="http://schemas.openxmlformats.org/officeDocument/2006/relationships/image" Target="../media/image12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math.jhu.edu/~jmurphy/" TargetMode="External"/><Relationship Id="rId3" Type="http://schemas.openxmlformats.org/officeDocument/2006/relationships/hyperlink" Target="mailto:jmurphy@math.jhu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JHU_Logo.jpg" descr="JHU_Logo.jp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783299" y="4686151"/>
            <a:ext cx="13978747" cy="580587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Unsupervised Geometric Learning:…"/>
          <p:cNvSpPr txBox="1">
            <a:spLocks noGrp="1"/>
          </p:cNvSpPr>
          <p:nvPr>
            <p:ph type="title"/>
          </p:nvPr>
        </p:nvSpPr>
        <p:spPr>
          <a:xfrm>
            <a:off x="-299707" y="414866"/>
            <a:ext cx="13011548" cy="1981350"/>
          </a:xfrm>
          <a:prstGeom prst="rect">
            <a:avLst/>
          </a:prstGeom>
        </p:spPr>
        <p:txBody>
          <a:bodyPr anchor="b"/>
          <a:lstStyle/>
          <a:p>
            <a:pPr defTabSz="182880">
              <a:lnSpc>
                <a:spcPts val="7200"/>
              </a:lnSpc>
              <a:defRPr sz="5600" b="1"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Unsupervised Geometric Learning: </a:t>
            </a:r>
          </a:p>
          <a:p>
            <a:pPr defTabSz="182880">
              <a:lnSpc>
                <a:spcPts val="7200"/>
              </a:lnSpc>
              <a:defRPr sz="5600" b="1"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Theory and Applications </a:t>
            </a:r>
          </a:p>
        </p:txBody>
      </p:sp>
      <p:sp>
        <p:nvSpPr>
          <p:cNvPr id="121" name="James M. Murphy…"/>
          <p:cNvSpPr txBox="1"/>
          <p:nvPr/>
        </p:nvSpPr>
        <p:spPr>
          <a:xfrm>
            <a:off x="3838897" y="3380316"/>
            <a:ext cx="5327006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i="1" dirty="0"/>
              <a:t>James M. Murphy</a:t>
            </a:r>
          </a:p>
          <a:p>
            <a:pPr algn="ctr"/>
            <a:r>
              <a:rPr dirty="0"/>
              <a:t>Department of Mathematics</a:t>
            </a:r>
          </a:p>
          <a:p>
            <a:pPr algn="ctr"/>
            <a:r>
              <a:rPr dirty="0"/>
              <a:t>Johns Hopkins University</a:t>
            </a:r>
          </a:p>
          <a:p>
            <a:pPr>
              <a:defRPr sz="3000"/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How to Improve?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to Improve?</a:t>
            </a:r>
          </a:p>
        </p:txBody>
      </p:sp>
      <p:sp>
        <p:nvSpPr>
          <p:cNvPr id="180" name="The inability of K-means to handle nonlinear, elongated data is problematic, both theoretically and practically.…"/>
          <p:cNvSpPr txBox="1"/>
          <p:nvPr/>
        </p:nvSpPr>
        <p:spPr>
          <a:xfrm>
            <a:off x="607047" y="1967577"/>
            <a:ext cx="12241456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t>The inability of K-means to handle </a:t>
            </a:r>
            <a:r>
              <a:rPr i="1"/>
              <a:t>nonlinear, elongated data</a:t>
            </a:r>
            <a:r>
              <a:t> is problematic, both theoretically and practically.</a:t>
            </a:r>
          </a:p>
          <a:p>
            <a:pPr marL="228600" indent="-228600">
              <a:buSzPct val="100000"/>
              <a:buChar char="•"/>
            </a:pPr>
            <a:endParaRPr/>
          </a:p>
          <a:p>
            <a:pPr marL="228600" indent="-228600">
              <a:buSzPct val="100000"/>
              <a:buChar char="•"/>
            </a:pPr>
            <a:r>
              <a:t>We present a classical method for handling such data, and propose a related method that enjoys robust </a:t>
            </a:r>
            <a:r>
              <a:rPr i="1"/>
              <a:t>performance guarantees, efficient implementation, and strong empirical performance</a:t>
            </a:r>
            <a:r>
              <a:t>.</a:t>
            </a:r>
          </a:p>
          <a:p>
            <a:pPr marL="228600" indent="-228600">
              <a:buSzPct val="100000"/>
              <a:buChar char="•"/>
            </a:pPr>
            <a:endParaRPr/>
          </a:p>
          <a:p>
            <a:pPr marL="228600" indent="-228600">
              <a:buSzPct val="100000"/>
              <a:buChar char="•"/>
            </a:pPr>
            <a:r>
              <a:t>The issue of the non-convexity of the K-means functional is an open research topic in optimization (not in this talk, but interesting).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Outlin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184" name="Overview of Data Science and Unsupervised Learning…"/>
          <p:cNvSpPr txBox="1"/>
          <p:nvPr/>
        </p:nvSpPr>
        <p:spPr>
          <a:xfrm>
            <a:off x="920092" y="1758044"/>
            <a:ext cx="11425694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lnSpc>
                <a:spcPct val="200000"/>
              </a:lnSpc>
              <a:buSzPct val="100000"/>
              <a:buAutoNum type="arabicParenBoth"/>
            </a:pPr>
            <a:r>
              <a:rPr dirty="0"/>
              <a:t>  Overview of Data Science and Unsupervised Learning</a:t>
            </a:r>
          </a:p>
          <a:p>
            <a:pPr marL="228600" indent="-228600">
              <a:lnSpc>
                <a:spcPct val="200000"/>
              </a:lnSpc>
              <a:buSzPct val="100000"/>
              <a:buAutoNum type="arabicParenBoth"/>
              <a:defRPr b="1"/>
            </a:pPr>
            <a:r>
              <a:rPr dirty="0"/>
              <a:t>  Spectral Clustering with Data-Dependent Metrics</a:t>
            </a:r>
          </a:p>
          <a:p>
            <a:pPr marL="228600" indent="-228600">
              <a:lnSpc>
                <a:spcPct val="200000"/>
              </a:lnSpc>
              <a:buSzPct val="100000"/>
              <a:buAutoNum type="arabicParenBoth"/>
            </a:pPr>
            <a:r>
              <a:rPr dirty="0"/>
              <a:t>  Spatial-Spectral Clustering of Hyperspectral Images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pectral Clustering I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Spectral Clustering I</a:t>
            </a:r>
          </a:p>
        </p:txBody>
      </p:sp>
      <p:sp>
        <p:nvSpPr>
          <p:cNvPr id="187" name="Idea: embed data into a lower-dimensional space in a structure preserving way.…"/>
          <p:cNvSpPr txBox="1"/>
          <p:nvPr/>
        </p:nvSpPr>
        <p:spPr>
          <a:xfrm>
            <a:off x="402381" y="883576"/>
            <a:ext cx="5879803" cy="841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/>
            </a:pPr>
            <a:r>
              <a:rPr b="1" dirty="0"/>
              <a:t>Idea</a:t>
            </a:r>
            <a:r>
              <a:rPr dirty="0"/>
              <a:t>: embed data into a lower-dimensional space in a structure preserving way.</a:t>
            </a:r>
          </a:p>
          <a:p>
            <a:pPr>
              <a:defRPr sz="3000"/>
            </a:pPr>
            <a:endParaRPr dirty="0"/>
          </a:p>
          <a:p>
            <a:pPr>
              <a:defRPr sz="3000"/>
            </a:pPr>
            <a:r>
              <a:rPr b="1" dirty="0"/>
              <a:t>Input</a:t>
            </a:r>
            <a:r>
              <a:rPr dirty="0"/>
              <a:t>: </a:t>
            </a:r>
          </a:p>
          <a:p>
            <a:pPr>
              <a:defRPr sz="3000"/>
            </a:pPr>
            <a:endParaRPr dirty="0"/>
          </a:p>
          <a:p>
            <a:pPr>
              <a:defRPr sz="3000"/>
            </a:pPr>
            <a:r>
              <a:rPr b="1" dirty="0"/>
              <a:t>Step 1</a:t>
            </a:r>
            <a:r>
              <a:rPr dirty="0"/>
              <a:t>: Build a </a:t>
            </a:r>
            <a:r>
              <a:rPr i="1" dirty="0"/>
              <a:t>weight matrix </a:t>
            </a:r>
          </a:p>
          <a:p>
            <a:pPr>
              <a:defRPr sz="3000"/>
            </a:pPr>
            <a:endParaRPr i="1" dirty="0"/>
          </a:p>
          <a:p>
            <a:pPr>
              <a:defRPr sz="3000"/>
            </a:pPr>
            <a:endParaRPr i="1" dirty="0"/>
          </a:p>
          <a:p>
            <a:pPr>
              <a:defRPr sz="3000"/>
            </a:pPr>
            <a:endParaRPr i="1" dirty="0"/>
          </a:p>
          <a:p>
            <a:pPr>
              <a:defRPr sz="3000"/>
            </a:pPr>
            <a:r>
              <a:rPr dirty="0"/>
              <a:t>for some metric             and    .  </a:t>
            </a:r>
            <a:endParaRPr i="1" dirty="0"/>
          </a:p>
          <a:p>
            <a:pPr>
              <a:defRPr sz="3000"/>
            </a:pPr>
            <a:endParaRPr i="1" dirty="0"/>
          </a:p>
          <a:p>
            <a:pPr>
              <a:defRPr sz="3000"/>
            </a:pPr>
            <a:r>
              <a:rPr b="1" dirty="0"/>
              <a:t>Step 2</a:t>
            </a:r>
            <a:r>
              <a:rPr dirty="0"/>
              <a:t>: Compute the </a:t>
            </a:r>
            <a:r>
              <a:rPr lang="en-US" dirty="0" smtClean="0"/>
              <a:t>(</a:t>
            </a:r>
            <a:r>
              <a:rPr lang="en-US" i="1" dirty="0" smtClean="0"/>
              <a:t>graph) </a:t>
            </a:r>
            <a:r>
              <a:rPr i="1" dirty="0" smtClean="0"/>
              <a:t>Laplacian</a:t>
            </a:r>
            <a:endParaRPr i="1" dirty="0"/>
          </a:p>
          <a:p>
            <a:pPr>
              <a:defRPr sz="3000"/>
            </a:pPr>
            <a:endParaRPr i="1" dirty="0"/>
          </a:p>
          <a:p>
            <a:pPr>
              <a:defRPr sz="3000"/>
            </a:pPr>
            <a:endParaRPr i="1" dirty="0"/>
          </a:p>
          <a:p>
            <a:pPr>
              <a:defRPr sz="3000"/>
            </a:pPr>
            <a:endParaRPr i="1" dirty="0"/>
          </a:p>
          <a:p>
            <a:pPr>
              <a:defRPr sz="3000"/>
            </a:pPr>
            <a:endParaRPr i="1" dirty="0"/>
          </a:p>
          <a:p>
            <a:pPr>
              <a:defRPr sz="3000"/>
            </a:pPr>
            <a:endParaRPr i="1" dirty="0"/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3933" y="2729777"/>
            <a:ext cx="29845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7677" y="5479798"/>
            <a:ext cx="990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8434" y="5684621"/>
            <a:ext cx="2540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5888" y="7191106"/>
            <a:ext cx="4038601" cy="461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7399" y="7958062"/>
            <a:ext cx="5715001" cy="133807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U. Von Luxburg. “A tutorial on spectral clustering”. Statistics and Computing. 2007. 17(4):395-416."/>
          <p:cNvSpPr txBox="1"/>
          <p:nvPr/>
        </p:nvSpPr>
        <p:spPr>
          <a:xfrm>
            <a:off x="94056" y="9414416"/>
            <a:ext cx="899240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ts val="3400"/>
              </a:lnSpc>
              <a:defRPr sz="1600">
                <a:solidFill>
                  <a:srgbClr val="222222"/>
                </a:solidFill>
              </a:defRPr>
            </a:pPr>
            <a:r>
              <a:t>U. Von Luxburg. “A tutorial on spectral clustering”. </a:t>
            </a:r>
            <a:r>
              <a:rPr i="1"/>
              <a:t>Statistics and Computing</a:t>
            </a:r>
            <a:r>
              <a:t>. 2007. 17(4):395-416.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8934" y="4498565"/>
            <a:ext cx="3873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253" y="921964"/>
            <a:ext cx="4191000" cy="3416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2253" y="4498565"/>
            <a:ext cx="4191000" cy="3898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pectral Clustering II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Spectral Clustering II</a:t>
            </a:r>
          </a:p>
        </p:txBody>
      </p:sp>
      <p:sp>
        <p:nvSpPr>
          <p:cNvPr id="199" name="Step 3: Compute eigenvalues of…"/>
          <p:cNvSpPr txBox="1"/>
          <p:nvPr/>
        </p:nvSpPr>
        <p:spPr>
          <a:xfrm>
            <a:off x="380321" y="1036664"/>
            <a:ext cx="7345852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b="1" dirty="0"/>
              <a:t>Step 3</a:t>
            </a:r>
            <a:r>
              <a:rPr dirty="0"/>
              <a:t>: Compute eigenvalues of      </a:t>
            </a:r>
          </a:p>
          <a:p>
            <a:endParaRPr dirty="0"/>
          </a:p>
          <a:p>
            <a:endParaRPr dirty="0"/>
          </a:p>
          <a:p>
            <a:r>
              <a:rPr dirty="0"/>
              <a:t>and associated eigenvectors </a:t>
            </a:r>
          </a:p>
          <a:p>
            <a:endParaRPr dirty="0"/>
          </a:p>
          <a:p>
            <a:endParaRPr dirty="0"/>
          </a:p>
          <a:p>
            <a:r>
              <a:rPr b="1" dirty="0"/>
              <a:t>Step 4</a:t>
            </a:r>
            <a:r>
              <a:rPr dirty="0"/>
              <a:t>: Embed the data as </a:t>
            </a:r>
          </a:p>
          <a:p>
            <a:endParaRPr dirty="0"/>
          </a:p>
          <a:p>
            <a:endParaRPr dirty="0"/>
          </a:p>
          <a:p>
            <a:r>
              <a:rPr dirty="0"/>
              <a:t>then run K-means.  Note </a:t>
            </a:r>
          </a:p>
        </p:txBody>
      </p:sp>
      <p:sp>
        <p:nvSpPr>
          <p:cNvPr id="200" name="Problems:…"/>
          <p:cNvSpPr txBox="1"/>
          <p:nvPr/>
        </p:nvSpPr>
        <p:spPr>
          <a:xfrm>
            <a:off x="0" y="7362135"/>
            <a:ext cx="790527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b="1"/>
            </a:pPr>
            <a:r>
              <a:rPr dirty="0" smtClean="0"/>
              <a:t>P</a:t>
            </a:r>
            <a:r>
              <a:rPr lang="en-US" dirty="0" smtClean="0"/>
              <a:t>arameter P</a:t>
            </a:r>
            <a:r>
              <a:rPr dirty="0" smtClean="0"/>
              <a:t>roblems</a:t>
            </a:r>
            <a:r>
              <a:rPr dirty="0"/>
              <a:t>:  </a:t>
            </a:r>
          </a:p>
          <a:p>
            <a:pPr marL="228600" indent="-228600">
              <a:buSzPct val="100000"/>
              <a:buChar char="•"/>
            </a:pPr>
            <a:r>
              <a:rPr dirty="0" smtClean="0"/>
              <a:t>Dependence </a:t>
            </a:r>
            <a:r>
              <a:rPr dirty="0"/>
              <a:t>on parameters  </a:t>
            </a:r>
          </a:p>
          <a:p>
            <a:pPr marL="228600" indent="-228600">
              <a:buSzPct val="100000"/>
              <a:buChar char="•"/>
            </a:pPr>
            <a:r>
              <a:rPr dirty="0"/>
              <a:t>Heuristic: 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3520" y="8092440"/>
            <a:ext cx="787401" cy="42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2999" y="992667"/>
            <a:ext cx="279401" cy="334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312" y="5043779"/>
            <a:ext cx="4838701" cy="4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4560" y="8641080"/>
            <a:ext cx="42926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3642" y="1936219"/>
            <a:ext cx="4445001" cy="410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84746" y="3546237"/>
            <a:ext cx="1968501" cy="42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07605" y="6577066"/>
            <a:ext cx="31242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171" y="1160053"/>
            <a:ext cx="6197600" cy="6172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K-Means v. Spectral Cluster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K-Means v. </a:t>
            </a:r>
            <a:r>
              <a:rPr dirty="0"/>
              <a:t>Spectral Clustering 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12" name="Spectral clustering (with a “good”    ) succeeds where K-means fails!…"/>
          <p:cNvSpPr txBox="1"/>
          <p:nvPr/>
        </p:nvSpPr>
        <p:spPr>
          <a:xfrm>
            <a:off x="265496" y="6483074"/>
            <a:ext cx="12473807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dirty="0"/>
              <a:t>Spectral clustering (with a “good”    ) succeeds where K-means fails!</a:t>
            </a:r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Theoretical estimates are limited, particularly for estimating the number of clusters    .  Weak guarantees for elongated clusters.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3680" y="6737074"/>
            <a:ext cx="2540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5550" y="8159018"/>
            <a:ext cx="212047" cy="324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4" y="1463400"/>
            <a:ext cx="5905500" cy="481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802" y="1463400"/>
            <a:ext cx="5905500" cy="48133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Data-Dependent LLPD Metric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Data-Dependent LLPD Metric</a:t>
            </a:r>
          </a:p>
        </p:txBody>
      </p:sp>
      <p:sp>
        <p:nvSpPr>
          <p:cNvPr id="219" name="The distance between points       is the minimum over all paths between       of the longest edge in the path.…"/>
          <p:cNvSpPr txBox="1"/>
          <p:nvPr/>
        </p:nvSpPr>
        <p:spPr>
          <a:xfrm>
            <a:off x="117610" y="3500703"/>
            <a:ext cx="12762806" cy="614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3000"/>
            </a:pPr>
            <a:r>
              <a:rPr dirty="0"/>
              <a:t>The distance between points       is the minimum over all paths between       of the longest edge in the path.</a:t>
            </a:r>
          </a:p>
          <a:p>
            <a:pPr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Depending on the data     , this distance changes!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We are re-shaping the unit ball to respect the geometry of the data.  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     could be a complete graph (all points connected to all points) or a connected NN graph.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Looks hard to compute.  We will present a fast approximation algorithm.</a:t>
            </a:r>
          </a:p>
          <a:p>
            <a:pPr>
              <a:defRPr sz="3000"/>
            </a:pPr>
            <a:endParaRPr dirty="0"/>
          </a:p>
          <a:p>
            <a:pPr>
              <a:defRPr sz="3000"/>
            </a:pPr>
            <a:endParaRPr dirty="0"/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1182" y="3765429"/>
            <a:ext cx="490048" cy="226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9003" y="3835340"/>
            <a:ext cx="490048" cy="226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76675" y="5054600"/>
            <a:ext cx="3810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" y="1128885"/>
            <a:ext cx="12649200" cy="2086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188" y="6843910"/>
            <a:ext cx="2667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LPD Visualiz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LLPD Visualization </a:t>
            </a:r>
          </a:p>
        </p:txBody>
      </p:sp>
      <p:pic>
        <p:nvPicPr>
          <p:cNvPr id="228" name="Moons-crop.pdf" descr="Moons-c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235" y="1013264"/>
            <a:ext cx="8360650" cy="824674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ne"/>
          <p:cNvSpPr/>
          <p:nvPr/>
        </p:nvSpPr>
        <p:spPr>
          <a:xfrm flipV="1">
            <a:off x="2235200" y="5771928"/>
            <a:ext cx="1" cy="349472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0" name="Line"/>
          <p:cNvSpPr/>
          <p:nvPr/>
        </p:nvSpPr>
        <p:spPr>
          <a:xfrm flipH="1" flipV="1">
            <a:off x="1865793" y="5459335"/>
            <a:ext cx="383215" cy="282730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1" name="Line"/>
          <p:cNvSpPr/>
          <p:nvPr/>
        </p:nvSpPr>
        <p:spPr>
          <a:xfrm>
            <a:off x="1789593" y="4682500"/>
            <a:ext cx="1" cy="628872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2" name="Line"/>
          <p:cNvSpPr/>
          <p:nvPr/>
        </p:nvSpPr>
        <p:spPr>
          <a:xfrm>
            <a:off x="1799096" y="5313352"/>
            <a:ext cx="69894" cy="179968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3" name="Line"/>
          <p:cNvSpPr/>
          <p:nvPr/>
        </p:nvSpPr>
        <p:spPr>
          <a:xfrm flipH="1">
            <a:off x="1783218" y="4301556"/>
            <a:ext cx="495350" cy="349361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4" name="Line"/>
          <p:cNvSpPr/>
          <p:nvPr/>
        </p:nvSpPr>
        <p:spPr>
          <a:xfrm flipH="1">
            <a:off x="2215018" y="4263455"/>
            <a:ext cx="330250" cy="108062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5" name="Line"/>
          <p:cNvSpPr/>
          <p:nvPr/>
        </p:nvSpPr>
        <p:spPr>
          <a:xfrm flipV="1">
            <a:off x="2570667" y="3888584"/>
            <a:ext cx="1" cy="349472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6" name="Line"/>
          <p:cNvSpPr/>
          <p:nvPr/>
        </p:nvSpPr>
        <p:spPr>
          <a:xfrm flipV="1">
            <a:off x="2570667" y="3531339"/>
            <a:ext cx="426244" cy="325717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7" name="Line"/>
          <p:cNvSpPr/>
          <p:nvPr/>
        </p:nvSpPr>
        <p:spPr>
          <a:xfrm flipV="1">
            <a:off x="2875467" y="3322345"/>
            <a:ext cx="331512" cy="331512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8" name="Line"/>
          <p:cNvSpPr/>
          <p:nvPr/>
        </p:nvSpPr>
        <p:spPr>
          <a:xfrm>
            <a:off x="3035354" y="3019772"/>
            <a:ext cx="190501" cy="285972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9" name="Line"/>
          <p:cNvSpPr/>
          <p:nvPr/>
        </p:nvSpPr>
        <p:spPr>
          <a:xfrm flipH="1">
            <a:off x="3047572" y="2740372"/>
            <a:ext cx="101601" cy="285972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0" name="Line"/>
          <p:cNvSpPr/>
          <p:nvPr/>
        </p:nvSpPr>
        <p:spPr>
          <a:xfrm>
            <a:off x="2965022" y="2473672"/>
            <a:ext cx="215901" cy="349472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1" name="Line"/>
          <p:cNvSpPr/>
          <p:nvPr/>
        </p:nvSpPr>
        <p:spPr>
          <a:xfrm flipH="1">
            <a:off x="2990422" y="2109487"/>
            <a:ext cx="431801" cy="400272"/>
          </a:xfrm>
          <a:prstGeom prst="line">
            <a:avLst/>
          </a:prstGeom>
          <a:ln w="25400">
            <a:solidFill>
              <a:srgbClr val="F3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2" name="Circle"/>
          <p:cNvSpPr/>
          <p:nvPr/>
        </p:nvSpPr>
        <p:spPr>
          <a:xfrm>
            <a:off x="2067123" y="5863706"/>
            <a:ext cx="399654" cy="397301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  <a:alpha val="546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3" name="Oval"/>
          <p:cNvSpPr/>
          <p:nvPr/>
        </p:nvSpPr>
        <p:spPr>
          <a:xfrm>
            <a:off x="3197423" y="2022483"/>
            <a:ext cx="393701" cy="382113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  <a:alpha val="546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4" name="Line"/>
          <p:cNvSpPr/>
          <p:nvPr/>
        </p:nvSpPr>
        <p:spPr>
          <a:xfrm flipV="1">
            <a:off x="1666189" y="4679437"/>
            <a:ext cx="88901" cy="1304970"/>
          </a:xfrm>
          <a:prstGeom prst="line">
            <a:avLst/>
          </a:prstGeom>
          <a:ln w="25400">
            <a:solidFill>
              <a:schemeClr val="accent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5" name="Line"/>
          <p:cNvSpPr/>
          <p:nvPr/>
        </p:nvSpPr>
        <p:spPr>
          <a:xfrm flipH="1" flipV="1">
            <a:off x="1694809" y="5986513"/>
            <a:ext cx="580981" cy="138987"/>
          </a:xfrm>
          <a:prstGeom prst="line">
            <a:avLst/>
          </a:prstGeom>
          <a:ln w="25400">
            <a:solidFill>
              <a:schemeClr val="accent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6" name="Line"/>
          <p:cNvSpPr/>
          <p:nvPr/>
        </p:nvSpPr>
        <p:spPr>
          <a:xfrm flipV="1">
            <a:off x="1727891" y="3504440"/>
            <a:ext cx="671718" cy="1243116"/>
          </a:xfrm>
          <a:prstGeom prst="line">
            <a:avLst/>
          </a:prstGeom>
          <a:ln w="25400">
            <a:solidFill>
              <a:schemeClr val="accent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7" name="Line"/>
          <p:cNvSpPr/>
          <p:nvPr/>
        </p:nvSpPr>
        <p:spPr>
          <a:xfrm flipV="1">
            <a:off x="2667263" y="2221637"/>
            <a:ext cx="747919" cy="747919"/>
          </a:xfrm>
          <a:prstGeom prst="line">
            <a:avLst/>
          </a:prstGeom>
          <a:ln w="25400">
            <a:solidFill>
              <a:schemeClr val="accent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8" name="Line"/>
          <p:cNvSpPr/>
          <p:nvPr/>
        </p:nvSpPr>
        <p:spPr>
          <a:xfrm flipV="1">
            <a:off x="2359030" y="2991541"/>
            <a:ext cx="290719" cy="570118"/>
          </a:xfrm>
          <a:prstGeom prst="line">
            <a:avLst/>
          </a:prstGeom>
          <a:ln w="25400">
            <a:solidFill>
              <a:schemeClr val="accent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9" name="The green and red paths both connect the specified paths, but the red path has smaller maximal edge length."/>
          <p:cNvSpPr txBox="1"/>
          <p:nvPr/>
        </p:nvSpPr>
        <p:spPr>
          <a:xfrm>
            <a:off x="9727491" y="2291090"/>
            <a:ext cx="3093071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The </a:t>
            </a:r>
            <a:r>
              <a:rPr dirty="0">
                <a:solidFill>
                  <a:srgbClr val="00FF00"/>
                </a:solidFill>
              </a:rPr>
              <a:t>green</a:t>
            </a:r>
            <a:r>
              <a:rPr dirty="0"/>
              <a:t> and </a:t>
            </a:r>
            <a:r>
              <a:rPr dirty="0">
                <a:solidFill>
                  <a:srgbClr val="FF2600"/>
                </a:solidFill>
              </a:rPr>
              <a:t>red</a:t>
            </a:r>
            <a:r>
              <a:rPr dirty="0"/>
              <a:t> paths both connect the </a:t>
            </a:r>
            <a:r>
              <a:rPr/>
              <a:t>specified </a:t>
            </a:r>
            <a:r>
              <a:rPr smtClean="0"/>
              <a:t>p</a:t>
            </a:r>
            <a:r>
              <a:rPr lang="en-US" smtClean="0"/>
              <a:t>oints</a:t>
            </a:r>
            <a:r>
              <a:rPr smtClean="0"/>
              <a:t>, </a:t>
            </a:r>
            <a:r>
              <a:rPr dirty="0"/>
              <a:t>but the red path has smaller maximal edge length.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Euclidean Distance versus LLPD"/>
          <p:cNvSpPr txBox="1">
            <a:spLocks noGrp="1"/>
          </p:cNvSpPr>
          <p:nvPr>
            <p:ph type="ctrTitle"/>
          </p:nvPr>
        </p:nvSpPr>
        <p:spPr>
          <a:xfrm>
            <a:off x="182893" y="-730952"/>
            <a:ext cx="13011548" cy="1981350"/>
          </a:xfrm>
          <a:prstGeom prst="rect">
            <a:avLst/>
          </a:prstGeom>
        </p:spPr>
        <p:txBody>
          <a:bodyPr/>
          <a:lstStyle/>
          <a:p>
            <a:r>
              <a:t>Euclidean Distance versus LLPD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300432"/>
            <a:ext cx="5715000" cy="5194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013" y="2332182"/>
            <a:ext cx="5715000" cy="5130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ata Well-Suited for LLPD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Well-Suited for LLPD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345" y="1093354"/>
            <a:ext cx="8715664" cy="71976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LLPD Weight Matrix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LLPD Weight Matrix</a:t>
            </a:r>
          </a:p>
        </p:txBody>
      </p:sp>
      <p:sp>
        <p:nvSpPr>
          <p:cNvPr id="260" name="For our simple “four lines” data, there is a big difference between Euclidean (data independent) and LLPD (data dependent).  All the structure is in the distances now!"/>
          <p:cNvSpPr txBox="1"/>
          <p:nvPr/>
        </p:nvSpPr>
        <p:spPr>
          <a:xfrm>
            <a:off x="138490" y="1186607"/>
            <a:ext cx="12701210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  <a:defRPr sz="3000"/>
            </a:lvl1pPr>
          </a:lstStyle>
          <a:p>
            <a:r>
              <a:rPr dirty="0"/>
              <a:t>For our simple “four lines” data, there is a big difference between Euclidean </a:t>
            </a:r>
            <a:r>
              <a:rPr lang="en-US" dirty="0" smtClean="0"/>
              <a:t>distance </a:t>
            </a:r>
            <a:r>
              <a:rPr dirty="0" smtClean="0"/>
              <a:t>(data </a:t>
            </a:r>
            <a:r>
              <a:rPr dirty="0"/>
              <a:t>independent) and LLPD (data dependent).  </a:t>
            </a:r>
            <a:endParaRPr lang="en-US" dirty="0" smtClean="0"/>
          </a:p>
          <a:p>
            <a:r>
              <a:rPr lang="en-US" dirty="0" smtClean="0"/>
              <a:t>The LLPD weight matrix has block-constant structure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13" y="2915945"/>
            <a:ext cx="5715000" cy="528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997" y="2915945"/>
            <a:ext cx="5715000" cy="5283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utlin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124" name="Overview of Data Science and Unsupervised Learning…"/>
          <p:cNvSpPr txBox="1"/>
          <p:nvPr/>
        </p:nvSpPr>
        <p:spPr>
          <a:xfrm>
            <a:off x="920092" y="1758044"/>
            <a:ext cx="11425694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lnSpc>
                <a:spcPct val="200000"/>
              </a:lnSpc>
              <a:buSzPct val="100000"/>
              <a:buAutoNum type="arabicParenBoth"/>
            </a:pPr>
            <a:r>
              <a:rPr dirty="0"/>
              <a:t>  Overview of Data Science and Unsupervised Learning</a:t>
            </a:r>
          </a:p>
          <a:p>
            <a:pPr marL="228600" indent="-228600">
              <a:lnSpc>
                <a:spcPct val="200000"/>
              </a:lnSpc>
              <a:buSzPct val="100000"/>
              <a:buAutoNum type="arabicParenBoth"/>
            </a:pPr>
            <a:r>
              <a:rPr dirty="0"/>
              <a:t>  Spectral Clustering with Data-Dependent Metrics</a:t>
            </a:r>
          </a:p>
          <a:p>
            <a:pPr marL="228600" indent="-228600">
              <a:lnSpc>
                <a:spcPct val="200000"/>
              </a:lnSpc>
              <a:buSzPct val="100000"/>
              <a:buAutoNum type="arabicParenBoth"/>
            </a:pPr>
            <a:r>
              <a:rPr dirty="0"/>
              <a:t>  Spatial-Spectral Clustering of Hyperspectral Images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rse of Dimensionality and a Manifold Cu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Curse of Dimensionality and a Manifold Cure</a:t>
            </a:r>
          </a:p>
        </p:txBody>
      </p:sp>
      <p:sp>
        <p:nvSpPr>
          <p:cNvPr id="266" name="A major difficulty to clustering in high dimensions is the curse of dimensionality.…"/>
          <p:cNvSpPr txBox="1"/>
          <p:nvPr/>
        </p:nvSpPr>
        <p:spPr>
          <a:xfrm>
            <a:off x="299727" y="1046718"/>
            <a:ext cx="12138646" cy="730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dirty="0"/>
              <a:t>A major difficulty to clustering in high dimensions is the </a:t>
            </a:r>
            <a:r>
              <a:rPr i="1" dirty="0"/>
              <a:t>curse of dimensionality.  </a:t>
            </a:r>
          </a:p>
          <a:p>
            <a:pPr marL="228600" indent="-228600">
              <a:buSzPct val="100000"/>
              <a:buChar char="•"/>
            </a:pPr>
            <a:endParaRPr i="1" dirty="0"/>
          </a:p>
          <a:p>
            <a:pPr marL="228600" indent="-228600">
              <a:buSzPct val="100000"/>
              <a:buChar char="•"/>
            </a:pPr>
            <a:r>
              <a:rPr dirty="0"/>
              <a:t>Namely</a:t>
            </a:r>
            <a:r>
              <a:rPr dirty="0" smtClean="0"/>
              <a:t>,</a:t>
            </a:r>
            <a:r>
              <a:rPr lang="en-US" dirty="0" smtClean="0"/>
              <a:t> </a:t>
            </a:r>
            <a:r>
              <a:rPr dirty="0" smtClean="0"/>
              <a:t> </a:t>
            </a:r>
            <a:r>
              <a:rPr lang="en-US" dirty="0" smtClean="0"/>
              <a:t>  </a:t>
            </a:r>
            <a:r>
              <a:rPr dirty="0" smtClean="0"/>
              <a:t>uniformly </a:t>
            </a:r>
            <a:r>
              <a:rPr dirty="0"/>
              <a:t>sampled points </a:t>
            </a:r>
            <a:r>
              <a:rPr lang="en-US" dirty="0" smtClean="0"/>
              <a:t>i</a:t>
            </a:r>
            <a:r>
              <a:rPr dirty="0" smtClean="0"/>
              <a:t>n              </a:t>
            </a:r>
            <a:r>
              <a:rPr dirty="0"/>
              <a:t>have </a:t>
            </a:r>
            <a:r>
              <a:rPr dirty="0" smtClean="0"/>
              <a:t>average</a:t>
            </a:r>
            <a:r>
              <a:rPr lang="en-US" dirty="0" smtClean="0"/>
              <a:t> nearest neighbor distance            </a:t>
            </a:r>
            <a:r>
              <a:rPr dirty="0" smtClean="0"/>
              <a:t>.  </a:t>
            </a:r>
            <a:endParaRPr dirty="0"/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These large distances make </a:t>
            </a:r>
            <a:r>
              <a:rPr i="1" dirty="0"/>
              <a:t>everything look far apart in high dimensions.</a:t>
            </a:r>
          </a:p>
          <a:p>
            <a:pPr marL="228600" indent="-228600">
              <a:buSzPct val="100000"/>
              <a:buChar char="•"/>
            </a:pPr>
            <a:endParaRPr i="1" dirty="0"/>
          </a:p>
          <a:p>
            <a:pPr marL="228600" indent="-228600">
              <a:buSzPct val="100000"/>
              <a:buChar char="•"/>
            </a:pPr>
            <a:r>
              <a:rPr dirty="0"/>
              <a:t>To make learning tractable, we assume that high dimensional data enjoys </a:t>
            </a:r>
            <a:r>
              <a:rPr i="1" dirty="0"/>
              <a:t>intrinsically low dimensional structure.  </a:t>
            </a:r>
          </a:p>
          <a:p>
            <a:pPr marL="228600" indent="-228600">
              <a:buSzPct val="100000"/>
              <a:buChar char="•"/>
            </a:pPr>
            <a:endParaRPr i="1" dirty="0"/>
          </a:p>
          <a:p>
            <a:pPr marL="228600" indent="-228600">
              <a:buSzPct val="100000"/>
              <a:buChar char="•"/>
            </a:pPr>
            <a:r>
              <a:rPr dirty="0"/>
              <a:t>This allows to circumvent the curse of dimensionality if the intrinsic dimension is small enough!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2193" y="2755899"/>
            <a:ext cx="115570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474" y="3020290"/>
            <a:ext cx="254000" cy="21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200" y="3289300"/>
            <a:ext cx="1346200" cy="482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Low Dimensional, Large Noise (LDLN) Model"/>
          <p:cNvSpPr txBox="1">
            <a:spLocks noGrp="1"/>
          </p:cNvSpPr>
          <p:nvPr>
            <p:ph type="ctrTitle"/>
          </p:nvPr>
        </p:nvSpPr>
        <p:spPr>
          <a:xfrm>
            <a:off x="-189641" y="-747885"/>
            <a:ext cx="13011548" cy="1981350"/>
          </a:xfrm>
          <a:prstGeom prst="rect">
            <a:avLst/>
          </a:prstGeom>
        </p:spPr>
        <p:txBody>
          <a:bodyPr/>
          <a:lstStyle/>
          <a:p>
            <a:r>
              <a:t>Low Dimensional, Large Noise (LDLN) Model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139" y="1632008"/>
            <a:ext cx="12358522" cy="152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755" y="5079101"/>
            <a:ext cx="3397647" cy="598329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Line"/>
          <p:cNvSpPr/>
          <p:nvPr/>
        </p:nvSpPr>
        <p:spPr>
          <a:xfrm>
            <a:off x="4891222" y="4783745"/>
            <a:ext cx="284982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897" y="3957850"/>
            <a:ext cx="3559463" cy="846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3191" y="7066084"/>
            <a:ext cx="3667248" cy="421637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Low-dimensional"/>
          <p:cNvSpPr txBox="1"/>
          <p:nvPr/>
        </p:nvSpPr>
        <p:spPr>
          <a:xfrm>
            <a:off x="1326520" y="3333654"/>
            <a:ext cx="235048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Low-dimensional</a:t>
            </a:r>
          </a:p>
        </p:txBody>
      </p:sp>
      <p:sp>
        <p:nvSpPr>
          <p:cNvPr id="277" name="Large noise"/>
          <p:cNvSpPr txBox="1"/>
          <p:nvPr/>
        </p:nvSpPr>
        <p:spPr>
          <a:xfrm>
            <a:off x="1670215" y="6380843"/>
            <a:ext cx="147320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Large noise</a:t>
            </a:r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54971" y="4420180"/>
            <a:ext cx="2660723" cy="215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17489" y="8379376"/>
            <a:ext cx="3969822" cy="112089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Line"/>
          <p:cNvSpPr/>
          <p:nvPr/>
        </p:nvSpPr>
        <p:spPr>
          <a:xfrm>
            <a:off x="4742856" y="7367223"/>
            <a:ext cx="352237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2" name="Rectangle"/>
          <p:cNvSpPr/>
          <p:nvPr/>
        </p:nvSpPr>
        <p:spPr>
          <a:xfrm>
            <a:off x="211412" y="6859992"/>
            <a:ext cx="4200460" cy="8338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3" name="Rectangle"/>
          <p:cNvSpPr/>
          <p:nvPr/>
        </p:nvSpPr>
        <p:spPr>
          <a:xfrm>
            <a:off x="304800" y="3873110"/>
            <a:ext cx="4204031" cy="200738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41212" y="6872882"/>
            <a:ext cx="3149842" cy="31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2770" y="3443143"/>
            <a:ext cx="4728891" cy="36348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Nearest Neighbors in LLPD and Denois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Nearest Neighbors in LLPD and Denoising </a:t>
            </a:r>
          </a:p>
        </p:txBody>
      </p:sp>
      <p:sp>
        <p:nvSpPr>
          <p:cNvPr id="287" name="In the LDLN model, points within clusters all have comparable distances, and points from different clusters are well separated.…"/>
          <p:cNvSpPr txBox="1"/>
          <p:nvPr/>
        </p:nvSpPr>
        <p:spPr>
          <a:xfrm>
            <a:off x="666093" y="1534914"/>
            <a:ext cx="11672615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dirty="0"/>
              <a:t>In the LDLN model, points within clusters all have comparable distances, and points from different clusters are well separated.</a:t>
            </a:r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Noise points can be provable identified by considering distances to their         LLPD nearest neighbor.</a:t>
            </a:r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 We denoise according to a parameter    by examining the distance to the         LLPD nearest neighbor.</a:t>
            </a:r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This analysis, based on percolation theory, proves the weight matrix is nearly block constant.  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1944" y="5221090"/>
            <a:ext cx="749301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2357" y="4794250"/>
            <a:ext cx="203201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6144" y="3611364"/>
            <a:ext cx="7493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Eigengap Guarante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Eigengap Guarantee</a:t>
            </a:r>
          </a:p>
        </p:txBody>
      </p:sp>
      <p:sp>
        <p:nvSpPr>
          <p:cNvPr id="294" name="“With high probability” quantifies the fact that the data model is stochastic.…"/>
          <p:cNvSpPr txBox="1"/>
          <p:nvPr/>
        </p:nvSpPr>
        <p:spPr>
          <a:xfrm>
            <a:off x="522060" y="5276287"/>
            <a:ext cx="11960681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3000"/>
            </a:pPr>
            <a:r>
              <a:t>“With high probability” quantifies the fact that the data model is stochastic.</a:t>
            </a:r>
          </a:p>
          <a:p>
            <a:pPr marL="228600" indent="-228600">
              <a:buSzPct val="100000"/>
              <a:buChar char="•"/>
              <a:defRPr sz="3000"/>
            </a:pPr>
            <a:endParaRPr/>
          </a:p>
          <a:p>
            <a:pPr marL="228600" indent="-228600">
              <a:buSzPct val="100000"/>
              <a:buChar char="•"/>
              <a:defRPr sz="3000"/>
            </a:pPr>
            <a:r>
              <a:t>If                , then our method correctly determines the number of clusters, even the presence of huge amounts of noise.</a:t>
            </a:r>
          </a:p>
          <a:p>
            <a:pPr marL="228600" indent="-228600">
              <a:buSzPct val="100000"/>
              <a:buChar char="•"/>
              <a:defRPr sz="3000"/>
            </a:pPr>
            <a:endParaRPr/>
          </a:p>
          <a:p>
            <a:pPr marL="228600" indent="-228600">
              <a:buSzPct val="100000"/>
              <a:buChar char="•"/>
              <a:defRPr sz="3000"/>
            </a:pPr>
            <a:r>
              <a:t> As                  , the amount of noise that can be tolerated is exponential compared to the number of cluster points, with exponent           . </a:t>
            </a:r>
          </a:p>
          <a:p>
            <a:pPr>
              <a:defRPr sz="3000"/>
            </a:pPr>
            <a:endParaRPr/>
          </a:p>
          <a:p>
            <a:pPr marL="228600" indent="-228600">
              <a:buSzPct val="100000"/>
              <a:buChar char="•"/>
              <a:defRPr sz="3000"/>
            </a:pPr>
            <a:r>
              <a:t>Few comparable results for Euclidean spectral clustering.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1130" y="6220751"/>
            <a:ext cx="13081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8335" y="7540984"/>
            <a:ext cx="1308101" cy="278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89136" y="7984000"/>
            <a:ext cx="806977" cy="477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485" y="1156266"/>
            <a:ext cx="11516555" cy="3909353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A. Little, M. Maggioni, and J.M. Murphy.  “Path-Based Spectral Clustering: Guarantees, Robustness to Outliers, and Fast Algorithms”. Preprint.  2017"/>
          <p:cNvSpPr txBox="1"/>
          <p:nvPr/>
        </p:nvSpPr>
        <p:spPr>
          <a:xfrm>
            <a:off x="107292" y="9385746"/>
            <a:ext cx="1268772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dirty="0"/>
              <a:t>A. Little, M. Maggioni, and J.M. Murphy.  “Path-Based Spectral Clustering: Guarantees, Robustness to Outliers, and Fast Algorithms</a:t>
            </a:r>
            <a:r>
              <a:rPr dirty="0" smtClean="0"/>
              <a:t>”.</a:t>
            </a:r>
            <a:r>
              <a:rPr lang="en-US" dirty="0" smtClean="0"/>
              <a:t> </a:t>
            </a:r>
            <a:r>
              <a:rPr lang="en-US" dirty="0" err="1" smtClean="0"/>
              <a:t>ArXiv</a:t>
            </a:r>
            <a:r>
              <a:rPr dirty="0" smtClean="0"/>
              <a:t> </a:t>
            </a:r>
            <a:r>
              <a:rPr lang="en-US" dirty="0" smtClean="0"/>
              <a:t>p</a:t>
            </a:r>
            <a:r>
              <a:rPr dirty="0" smtClean="0"/>
              <a:t>reprint</a:t>
            </a:r>
            <a:r>
              <a:rPr dirty="0"/>
              <a:t>. 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ynthetic Dat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Synthetic Data  </a:t>
            </a:r>
          </a:p>
        </p:txBody>
      </p:sp>
      <p:sp>
        <p:nvSpPr>
          <p:cNvPr id="302" name="Text"/>
          <p:cNvSpPr txBox="1"/>
          <p:nvPr/>
        </p:nvSpPr>
        <p:spPr>
          <a:xfrm>
            <a:off x="907298" y="8296592"/>
            <a:ext cx="347496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t> </a:t>
            </a:r>
          </a:p>
          <a:p>
            <a:pPr marL="228600" indent="-228600">
              <a:buSzPct val="100000"/>
              <a:buChar char="•"/>
            </a:pPr>
            <a:r>
              <a:t> </a:t>
            </a: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9751" y="8439239"/>
            <a:ext cx="1219391" cy="324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4147" y="8904266"/>
            <a:ext cx="15494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847" y="1261945"/>
            <a:ext cx="8026400" cy="67183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ynthetic Data Eigengap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Synthetic Data Eigengap</a:t>
            </a:r>
          </a:p>
        </p:txBody>
      </p:sp>
      <p:sp>
        <p:nvSpPr>
          <p:cNvPr id="308" name="For elongated data, only LLPD spectral clustering has an accurate eigengap."/>
          <p:cNvSpPr txBox="1"/>
          <p:nvPr/>
        </p:nvSpPr>
        <p:spPr>
          <a:xfrm>
            <a:off x="242759" y="8296592"/>
            <a:ext cx="91155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For elongated data, only LLPD spectral clustering has an accurate eigengap.</a:t>
            </a:r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13" y="1535498"/>
            <a:ext cx="5969000" cy="610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013" y="1535498"/>
            <a:ext cx="5969000" cy="6108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ynthetic Data Eigengap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Synthetic Data Eigengap</a:t>
            </a:r>
          </a:p>
        </p:txBody>
      </p:sp>
      <p:sp>
        <p:nvSpPr>
          <p:cNvPr id="308" name="For elongated data, only LLPD spectral clustering has an accurate eigengap."/>
          <p:cNvSpPr txBox="1"/>
          <p:nvPr/>
        </p:nvSpPr>
        <p:spPr>
          <a:xfrm>
            <a:off x="242759" y="8296592"/>
            <a:ext cx="911550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For elongated data, only LLPD spectral clustering has an accurate eigengap.</a:t>
            </a:r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13" y="1535498"/>
            <a:ext cx="5969000" cy="610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013" y="1535498"/>
            <a:ext cx="5969000" cy="6108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872" y="2950441"/>
            <a:ext cx="1524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88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al Data: DrivFaces"/>
          <p:cNvSpPr txBox="1">
            <a:spLocks noGrp="1"/>
          </p:cNvSpPr>
          <p:nvPr>
            <p:ph type="ctrTitle"/>
          </p:nvPr>
        </p:nvSpPr>
        <p:spPr>
          <a:xfrm>
            <a:off x="-1070174" y="-1052685"/>
            <a:ext cx="13011548" cy="1981350"/>
          </a:xfrm>
          <a:prstGeom prst="rect">
            <a:avLst/>
          </a:prstGeom>
        </p:spPr>
        <p:txBody>
          <a:bodyPr/>
          <a:lstStyle/>
          <a:p>
            <a:r>
              <a:t>Real Data: DrivFaces</a:t>
            </a:r>
          </a:p>
        </p:txBody>
      </p:sp>
      <p:sp>
        <p:nvSpPr>
          <p:cNvPr id="322" name="Faces of four drivers, 2 male and 2 female."/>
          <p:cNvSpPr txBox="1"/>
          <p:nvPr/>
        </p:nvSpPr>
        <p:spPr>
          <a:xfrm>
            <a:off x="9524391" y="958254"/>
            <a:ext cx="3099827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3000"/>
            </a:pPr>
            <a:r>
              <a:t>Faces of four drivers, 2 male and 2 female.</a:t>
            </a:r>
          </a:p>
          <a:p>
            <a:pPr marL="228600" indent="-228600">
              <a:buSzPct val="100000"/>
              <a:buChar char="•"/>
              <a:defRPr sz="3000"/>
            </a:pPr>
            <a:endParaRPr/>
          </a:p>
          <a:p>
            <a:pPr marL="228600" indent="-228600">
              <a:buSzPct val="100000"/>
              <a:buChar char="•"/>
              <a:defRPr sz="3000"/>
            </a:pPr>
            <a:r>
              <a:t> </a:t>
            </a:r>
          </a:p>
          <a:p>
            <a:pPr marL="228600" indent="-228600">
              <a:buSzPct val="100000"/>
              <a:buChar char="•"/>
              <a:defRPr sz="3000"/>
            </a:pPr>
            <a:endParaRPr/>
          </a:p>
          <a:p>
            <a:pPr marL="228600" indent="-228600">
              <a:buSzPct val="100000"/>
              <a:buChar char="•"/>
              <a:defRPr sz="3000"/>
            </a:pPr>
            <a:r>
              <a:t> </a:t>
            </a:r>
          </a:p>
        </p:txBody>
      </p:sp>
      <p:sp>
        <p:nvSpPr>
          <p:cNvPr id="323" name="https://archive.ics.uci.edu/ml/datasets/DrivFace"/>
          <p:cNvSpPr txBox="1"/>
          <p:nvPr/>
        </p:nvSpPr>
        <p:spPr>
          <a:xfrm>
            <a:off x="234292" y="9334500"/>
            <a:ext cx="443719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https://archive.ics.uci.edu/ml/datasets/DrivFace</a:t>
            </a:r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9896" y="2761654"/>
            <a:ext cx="15494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8604" y="3738835"/>
            <a:ext cx="23114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01" y="928665"/>
            <a:ext cx="8255000" cy="825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EigenGap DrivFac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EigenGap DrivFaces</a:t>
            </a:r>
          </a:p>
        </p:txBody>
      </p:sp>
      <p:sp>
        <p:nvSpPr>
          <p:cNvPr id="331" name="LLPD spectral gap correctly estimates number of clusters for a wide    range, while Euclidean spectral clustering fails for all    .…"/>
          <p:cNvSpPr txBox="1"/>
          <p:nvPr/>
        </p:nvSpPr>
        <p:spPr>
          <a:xfrm>
            <a:off x="439278" y="7609064"/>
            <a:ext cx="9816894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3000"/>
            </a:pPr>
            <a:r>
              <a:rPr dirty="0"/>
              <a:t>LLPD spectral gap correctly estimates number of clusters for a wide    range, while Euclidean spectral clustering fails for all    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100% accuracy of labeling with LLPD spectral clustering.</a:t>
            </a:r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4421" y="8271992"/>
            <a:ext cx="165101" cy="13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2636" y="8271992"/>
            <a:ext cx="165101" cy="13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168620"/>
            <a:ext cx="6032500" cy="615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937" y="1168620"/>
            <a:ext cx="60325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51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EigenGap DrivFac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EigenGap DrivFaces</a:t>
            </a:r>
          </a:p>
        </p:txBody>
      </p:sp>
      <p:sp>
        <p:nvSpPr>
          <p:cNvPr id="331" name="LLPD spectral gap correctly estimates number of clusters for a wide    range, while Euclidean spectral clustering fails for all    .…"/>
          <p:cNvSpPr txBox="1"/>
          <p:nvPr/>
        </p:nvSpPr>
        <p:spPr>
          <a:xfrm>
            <a:off x="439278" y="7609064"/>
            <a:ext cx="9816894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3000"/>
            </a:pPr>
            <a:r>
              <a:rPr dirty="0"/>
              <a:t>LLPD spectral gap correctly estimates number of clusters for a wide    range, while Euclidean spectral clustering fails for all    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100% accuracy of labeling with LLPD spectral clustering.</a:t>
            </a:r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4421" y="8271992"/>
            <a:ext cx="165101" cy="13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2636" y="8271992"/>
            <a:ext cx="165101" cy="13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168620"/>
            <a:ext cx="6032500" cy="615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937" y="1168620"/>
            <a:ext cx="6032500" cy="615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437" y="3658755"/>
            <a:ext cx="1524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34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utlin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127" name="Overview of Data Science and Unsupervised Learning…"/>
          <p:cNvSpPr txBox="1"/>
          <p:nvPr/>
        </p:nvSpPr>
        <p:spPr>
          <a:xfrm>
            <a:off x="920092" y="1758044"/>
            <a:ext cx="11425694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lnSpc>
                <a:spcPct val="200000"/>
              </a:lnSpc>
              <a:buSzPct val="100000"/>
              <a:buAutoNum type="arabicParenBoth"/>
              <a:defRPr b="1"/>
            </a:pPr>
            <a:r>
              <a:rPr dirty="0"/>
              <a:t>  Overview of Data Science and Unsupervised Learning</a:t>
            </a:r>
          </a:p>
          <a:p>
            <a:pPr marL="228600" indent="-228600">
              <a:lnSpc>
                <a:spcPct val="200000"/>
              </a:lnSpc>
              <a:buSzPct val="100000"/>
              <a:buAutoNum type="arabicParenBoth"/>
            </a:pPr>
            <a:r>
              <a:rPr dirty="0"/>
              <a:t>  Spectral Clustering with Data-Dependent Metrics</a:t>
            </a:r>
          </a:p>
          <a:p>
            <a:pPr marL="228600" indent="-228600">
              <a:lnSpc>
                <a:spcPct val="200000"/>
              </a:lnSpc>
              <a:buSzPct val="100000"/>
              <a:buAutoNum type="arabicParenBoth"/>
            </a:pPr>
            <a:r>
              <a:rPr dirty="0"/>
              <a:t>  Spatial-Spectral Clustering of Hyperspectral Images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lustering Accuracy Guarante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Clustering Accuracy Guarantees</a:t>
            </a:r>
          </a:p>
        </p:txBody>
      </p:sp>
      <p:sp>
        <p:nvSpPr>
          <p:cNvPr id="344" name="Good accuracy for clustering, depending on         .…"/>
          <p:cNvSpPr txBox="1"/>
          <p:nvPr/>
        </p:nvSpPr>
        <p:spPr>
          <a:xfrm>
            <a:off x="146021" y="4522758"/>
            <a:ext cx="12069292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0062" indent="-500062">
              <a:buSzPct val="145000"/>
              <a:buChar char="•"/>
            </a:pPr>
            <a:r>
              <a:t>Good accuracy for clustering, depending on         .</a:t>
            </a:r>
          </a:p>
          <a:p>
            <a:pPr marL="500062" indent="-500062">
              <a:buSzPct val="145000"/>
              <a:buChar char="•"/>
            </a:pPr>
            <a:endParaRPr/>
          </a:p>
          <a:p>
            <a:pPr marL="500062" indent="-500062">
              <a:buSzPct val="145000"/>
              <a:buChar char="•"/>
            </a:pPr>
            <a:r>
              <a:t>Qualitatively similar results are known for Euclidean spectral clustering, but with inferior bounds, owing to the variation of distances within a cluster.</a:t>
            </a:r>
          </a:p>
          <a:p>
            <a:pPr marL="500062" indent="-500062">
              <a:buSzPct val="145000"/>
              <a:buChar char="•"/>
            </a:pPr>
            <a:endParaRPr/>
          </a:p>
          <a:p>
            <a:pPr marL="500062" indent="-500062">
              <a:buSzPct val="145000"/>
              <a:buChar char="•"/>
            </a:pPr>
            <a:r>
              <a:t>Our method enjoys robustness to cluster shape, and hence our accuracy estimates are superior.</a:t>
            </a:r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3967" y="4522758"/>
            <a:ext cx="838201" cy="40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143" y="1788884"/>
            <a:ext cx="12576514" cy="1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Numerical Implement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Numerical Implementation</a:t>
            </a:r>
          </a:p>
        </p:txBody>
      </p:sp>
      <p:sp>
        <p:nvSpPr>
          <p:cNvPr id="350" name="Recall computation appears hard, since space of paths is large.…"/>
          <p:cNvSpPr txBox="1"/>
          <p:nvPr/>
        </p:nvSpPr>
        <p:spPr>
          <a:xfrm>
            <a:off x="299709" y="798181"/>
            <a:ext cx="12906235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Recall computation appears hard, since space of paths is large.</a:t>
            </a:r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Efficient </a:t>
            </a:r>
            <a:r>
              <a:rPr i="1" dirty="0"/>
              <a:t>approximation</a:t>
            </a:r>
            <a:r>
              <a:rPr dirty="0"/>
              <a:t> scheme, quasilinear </a:t>
            </a:r>
            <a:r>
              <a:rPr dirty="0" smtClean="0"/>
              <a:t>in</a:t>
            </a:r>
            <a:r>
              <a:rPr lang="en-US" dirty="0" smtClean="0"/>
              <a:t> </a:t>
            </a:r>
            <a:r>
              <a:rPr dirty="0" smtClean="0"/>
              <a:t>   </a:t>
            </a:r>
            <a:r>
              <a:rPr dirty="0"/>
              <a:t>.</a:t>
            </a:r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Precisely, computing all point’s      LLPD neighbors is  </a:t>
            </a:r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1498600" indent="-228600">
              <a:buSzPct val="100000"/>
              <a:buChar char="•"/>
            </a:pPr>
            <a:r>
              <a:rPr dirty="0"/>
              <a:t>       is the number of neighbors in original graph.</a:t>
            </a:r>
          </a:p>
          <a:p>
            <a:pPr marL="1498600" indent="-228600">
              <a:buSzPct val="100000"/>
              <a:buChar char="•"/>
            </a:pPr>
            <a:r>
              <a:rPr dirty="0"/>
              <a:t>       is related to accuracy of approximation.</a:t>
            </a:r>
          </a:p>
          <a:p>
            <a:pPr marL="1498600" indent="-228600">
              <a:buSzPct val="100000"/>
              <a:buChar char="•"/>
            </a:pPr>
            <a:r>
              <a:rPr dirty="0"/>
              <a:t>           is the cost of a Euclidean nearest neighbor query.</a:t>
            </a:r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69817" y="2739662"/>
            <a:ext cx="2540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3430" y="3757281"/>
            <a:ext cx="546100" cy="39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7956" y="5865600"/>
            <a:ext cx="533401" cy="39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55107" y="6531333"/>
            <a:ext cx="3810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Arrow"/>
          <p:cNvSpPr/>
          <p:nvPr/>
        </p:nvSpPr>
        <p:spPr>
          <a:xfrm>
            <a:off x="448887" y="7418369"/>
            <a:ext cx="3561550" cy="889596"/>
          </a:xfrm>
          <a:prstGeom prst="rightArrow">
            <a:avLst>
              <a:gd name="adj1" fmla="val 32000"/>
              <a:gd name="adj2" fmla="val 9136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6" name="Big data regime (               takes a few minutes! )"/>
          <p:cNvSpPr txBox="1"/>
          <p:nvPr/>
        </p:nvSpPr>
        <p:spPr>
          <a:xfrm>
            <a:off x="572763" y="8425157"/>
            <a:ext cx="886807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Big data regime (               takes a few minutes! ) </a:t>
            </a:r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63176" y="8482307"/>
            <a:ext cx="149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55107" y="6926937"/>
            <a:ext cx="952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53491" y="4812391"/>
            <a:ext cx="6400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Rectangle"/>
          <p:cNvSpPr/>
          <p:nvPr/>
        </p:nvSpPr>
        <p:spPr>
          <a:xfrm>
            <a:off x="2556530" y="4528494"/>
            <a:ext cx="6994725" cy="104636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1" name="Rectangle"/>
          <p:cNvSpPr/>
          <p:nvPr/>
        </p:nvSpPr>
        <p:spPr>
          <a:xfrm>
            <a:off x="4161971" y="7464983"/>
            <a:ext cx="3783837" cy="82682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60040" y="7627494"/>
            <a:ext cx="3187701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Future Work with LLPD Spectral Cluster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Work with LLPD Spectral Clustering</a:t>
            </a:r>
          </a:p>
        </p:txBody>
      </p:sp>
      <p:sp>
        <p:nvSpPr>
          <p:cNvPr id="366" name="Asymptotic consistency as               ; what does the corresponding continuum problem look like?  What is the relationship between the eigenvectors of the PDE with the eigenvectors of the (discrete) graph Laplacian?…"/>
          <p:cNvSpPr txBox="1"/>
          <p:nvPr/>
        </p:nvSpPr>
        <p:spPr>
          <a:xfrm>
            <a:off x="834125" y="1379144"/>
            <a:ext cx="11670036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dirty="0"/>
              <a:t>Asymptotic consistency as               ; what does the corresponding continuum problem look like?  What is the relationship between the eigenvectors of the PDE with the eigenvectors of the (discrete) graph Laplacian?</a:t>
            </a:r>
          </a:p>
          <a:p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Exact LLPD computation using Cartesian trees with same computational complexity.  Theoretically possible, not clear how to implement.</a:t>
            </a:r>
          </a:p>
          <a:p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Applications to large, high dimensional datasets such as remote sensing and biomedical data.  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1726" y="1645844"/>
            <a:ext cx="1409701" cy="2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Outlin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371" name="Overview of Data Science and Unsupervised Learning…"/>
          <p:cNvSpPr txBox="1"/>
          <p:nvPr/>
        </p:nvSpPr>
        <p:spPr>
          <a:xfrm>
            <a:off x="920092" y="1758044"/>
            <a:ext cx="11425694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lnSpc>
                <a:spcPct val="200000"/>
              </a:lnSpc>
              <a:buSzPct val="100000"/>
              <a:buAutoNum type="arabicParenBoth"/>
            </a:pPr>
            <a:r>
              <a:rPr dirty="0"/>
              <a:t>  Overview of Data Science and Unsupervised Learning</a:t>
            </a:r>
          </a:p>
          <a:p>
            <a:pPr marL="228600" indent="-228600">
              <a:lnSpc>
                <a:spcPct val="200000"/>
              </a:lnSpc>
              <a:buSzPct val="100000"/>
              <a:buAutoNum type="arabicParenBoth"/>
            </a:pPr>
            <a:r>
              <a:rPr dirty="0"/>
              <a:t>  Spectral Clustering with Data-Dependent Metrics</a:t>
            </a:r>
          </a:p>
          <a:p>
            <a:pPr marL="228600" indent="-228600">
              <a:lnSpc>
                <a:spcPct val="200000"/>
              </a:lnSpc>
              <a:buSzPct val="100000"/>
              <a:buAutoNum type="arabicParenBoth"/>
              <a:defRPr b="1"/>
            </a:pPr>
            <a:r>
              <a:rPr dirty="0"/>
              <a:t>  Spatial-Spectral Clustering of Hyperspectral Images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Multimodal Distributions"/>
          <p:cNvSpPr txBox="1">
            <a:spLocks noGrp="1"/>
          </p:cNvSpPr>
          <p:nvPr>
            <p:ph type="ctrTitle"/>
          </p:nvPr>
        </p:nvSpPr>
        <p:spPr>
          <a:xfrm>
            <a:off x="-172707" y="-917219"/>
            <a:ext cx="13011548" cy="1981350"/>
          </a:xfrm>
          <a:prstGeom prst="rect">
            <a:avLst/>
          </a:prstGeom>
        </p:spPr>
        <p:txBody>
          <a:bodyPr/>
          <a:lstStyle/>
          <a:p>
            <a:r>
              <a:t>Multimodal Distributions</a:t>
            </a:r>
          </a:p>
        </p:txBody>
      </p:sp>
      <p:pic>
        <p:nvPicPr>
          <p:cNvPr id="374" name="ParabolicExample-crop.pdf" descr="ParabolicExample-c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3381" y="1358900"/>
            <a:ext cx="3175001" cy="2823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arabolicEuclideanModes-crop.pdf" descr="ParabolicEuclideanModes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2745" y="5219700"/>
            <a:ext cx="3175001" cy="3157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ParabolicDiffusionModes-crop.pdf" descr="ParabolicDiffusionModes-crop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54066" y="5219700"/>
            <a:ext cx="3175001" cy="3157555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What if density is not constant?…"/>
          <p:cNvSpPr txBox="1"/>
          <p:nvPr/>
        </p:nvSpPr>
        <p:spPr>
          <a:xfrm>
            <a:off x="80624" y="1363018"/>
            <a:ext cx="5593982" cy="702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What if density is not </a:t>
            </a:r>
            <a:r>
              <a:rPr lang="en-US" dirty="0" smtClean="0"/>
              <a:t>approximately </a:t>
            </a:r>
            <a:r>
              <a:rPr dirty="0" smtClean="0"/>
              <a:t>constant</a:t>
            </a:r>
            <a:r>
              <a:rPr dirty="0"/>
              <a:t>?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What if a single cluster has multiple regions of high density, i.e. is </a:t>
            </a:r>
            <a:r>
              <a:rPr i="1" dirty="0"/>
              <a:t>multimodal</a:t>
            </a:r>
            <a:r>
              <a:rPr dirty="0"/>
              <a:t>? </a:t>
            </a:r>
          </a:p>
          <a:p>
            <a:pPr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Mode detection: how to find unique modes from each cluster? </a:t>
            </a:r>
          </a:p>
          <a:p>
            <a:pPr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An unsupervised learning algorithm should be invariant to both distribution shape and multimodality.</a:t>
            </a:r>
          </a:p>
        </p:txBody>
      </p:sp>
      <p:sp>
        <p:nvSpPr>
          <p:cNvPr id="378" name="Line"/>
          <p:cNvSpPr/>
          <p:nvPr/>
        </p:nvSpPr>
        <p:spPr>
          <a:xfrm flipH="1">
            <a:off x="6183227" y="4089399"/>
            <a:ext cx="994700" cy="9947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9" name="Line"/>
          <p:cNvSpPr/>
          <p:nvPr/>
        </p:nvSpPr>
        <p:spPr>
          <a:xfrm>
            <a:off x="10703836" y="4065518"/>
            <a:ext cx="994700" cy="9947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0" name="Bad"/>
          <p:cNvSpPr txBox="1"/>
          <p:nvPr/>
        </p:nvSpPr>
        <p:spPr>
          <a:xfrm rot="18900000">
            <a:off x="6213450" y="4056537"/>
            <a:ext cx="57790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Bad</a:t>
            </a:r>
          </a:p>
        </p:txBody>
      </p:sp>
      <p:sp>
        <p:nvSpPr>
          <p:cNvPr id="381" name="Good"/>
          <p:cNvSpPr txBox="1"/>
          <p:nvPr/>
        </p:nvSpPr>
        <p:spPr>
          <a:xfrm rot="2700000">
            <a:off x="11128543" y="4056538"/>
            <a:ext cx="81275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Good</a:t>
            </a:r>
          </a:p>
        </p:txBody>
      </p:sp>
      <p:sp>
        <p:nvSpPr>
          <p:cNvPr id="382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34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Multimodal Classes: Hyperspectral Images (HSI)"/>
          <p:cNvSpPr txBox="1">
            <a:spLocks noGrp="1"/>
          </p:cNvSpPr>
          <p:nvPr>
            <p:ph type="ctrTitle"/>
          </p:nvPr>
        </p:nvSpPr>
        <p:spPr>
          <a:xfrm>
            <a:off x="-3374" y="-782341"/>
            <a:ext cx="13011548" cy="198135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Multimodal Classes: Hyperspectral Images (HSI)</a:t>
            </a:r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8697" y="2465139"/>
            <a:ext cx="15875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High dimensional images:…"/>
          <p:cNvSpPr txBox="1"/>
          <p:nvPr/>
        </p:nvSpPr>
        <p:spPr>
          <a:xfrm>
            <a:off x="870318" y="1883676"/>
            <a:ext cx="3984527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High dimensional images: </a:t>
            </a:r>
          </a:p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  <a:p>
            <a:pPr>
              <a:defRPr sz="2400"/>
            </a:pPr>
            <a:r>
              <a:t>The spectral bands are localized at certain electromagnetic frequencies, allowing for precise differentiation of materials in scenes</a:t>
            </a:r>
          </a:p>
          <a:p>
            <a:pPr>
              <a:defRPr sz="2400"/>
            </a:pPr>
            <a:endParaRPr/>
          </a:p>
          <a:p>
            <a:pPr>
              <a:defRPr sz="2400"/>
            </a:pPr>
            <a:r>
              <a:rPr b="1"/>
              <a:t>Learning Problems</a:t>
            </a:r>
            <a:r>
              <a:t>: clustering, anomaly detection, active learning, classification, segmentation, compression…</a:t>
            </a:r>
          </a:p>
          <a:p>
            <a:pPr>
              <a:defRPr sz="2400"/>
            </a:pPr>
            <a:endParaRPr/>
          </a:p>
          <a:p>
            <a:pPr>
              <a:defRPr sz="2400"/>
            </a:pPr>
            <a:r>
              <a:rPr b="1"/>
              <a:t>Applications</a:t>
            </a:r>
            <a:r>
              <a:t>: land cover change, water quality evaluation, precision agriculture, pollution tracking, defense and security…</a:t>
            </a:r>
          </a:p>
        </p:txBody>
      </p:sp>
      <p:pic>
        <p:nvPicPr>
          <p:cNvPr id="387" name="Pavia_BandSum-crop.pdf" descr="Pavia_BandSum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0873" y="2657910"/>
            <a:ext cx="7389203" cy="1491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Pavia_GT-crop.pdf" descr="Pavia_GT-crop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00873" y="5608210"/>
            <a:ext cx="7389203" cy="1491399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patial         Spectral"/>
          <p:cNvSpPr txBox="1"/>
          <p:nvPr/>
        </p:nvSpPr>
        <p:spPr>
          <a:xfrm>
            <a:off x="2104562" y="2984500"/>
            <a:ext cx="151603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Spatial         Spectral</a:t>
            </a:r>
          </a:p>
        </p:txBody>
      </p:sp>
      <p:sp>
        <p:nvSpPr>
          <p:cNvPr id="390" name="Line"/>
          <p:cNvSpPr/>
          <p:nvPr/>
        </p:nvSpPr>
        <p:spPr>
          <a:xfrm flipV="1">
            <a:off x="3247308" y="2792873"/>
            <a:ext cx="1" cy="3048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1" name="Line"/>
          <p:cNvSpPr/>
          <p:nvPr/>
        </p:nvSpPr>
        <p:spPr>
          <a:xfrm flipV="1">
            <a:off x="2499027" y="2792873"/>
            <a:ext cx="295821" cy="2958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2" name="Line"/>
          <p:cNvSpPr/>
          <p:nvPr/>
        </p:nvSpPr>
        <p:spPr>
          <a:xfrm flipH="1" flipV="1">
            <a:off x="1999817" y="2792873"/>
            <a:ext cx="295821" cy="2958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3" name="http://www.ehu.eus/ccwintco/index.php?title=Hyperspectral_Remote_Sensing_Scenes"/>
          <p:cNvSpPr txBox="1"/>
          <p:nvPr/>
        </p:nvSpPr>
        <p:spPr>
          <a:xfrm>
            <a:off x="183604" y="9382581"/>
            <a:ext cx="791713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/>
            </a:pPr>
            <a:r>
              <a:rPr dirty="0">
                <a:hlinkClick r:id="rId5"/>
              </a:rPr>
              <a:t>http://</a:t>
            </a:r>
            <a:r>
              <a:rPr dirty="0" smtClean="0">
                <a:hlinkClick r:id="rId5"/>
              </a:rPr>
              <a:t>www.ehu.eus/ccwintco/index.php</a:t>
            </a:r>
            <a:r>
              <a:rPr lang="en-US" dirty="0" smtClean="0"/>
              <a:t>t</a:t>
            </a:r>
            <a:r>
              <a:rPr dirty="0" smtClean="0"/>
              <a:t>itle=Hyperspectral_Remote_Sensing_Scenes</a:t>
            </a:r>
            <a:endParaRPr dirty="0"/>
          </a:p>
        </p:txBody>
      </p:sp>
      <p:sp>
        <p:nvSpPr>
          <p:cNvPr id="394" name="Subset of Pavia dataset, sum of all bands (sum across      )"/>
          <p:cNvSpPr txBox="1"/>
          <p:nvPr/>
        </p:nvSpPr>
        <p:spPr>
          <a:xfrm>
            <a:off x="6311253" y="4361527"/>
            <a:ext cx="526684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Subset of Pavia dataset, sum of all bands (sum across      )</a:t>
            </a:r>
          </a:p>
        </p:txBody>
      </p:sp>
      <p:pic>
        <p:nvPicPr>
          <p:cNvPr id="39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78776" y="4475827"/>
            <a:ext cx="190501" cy="165101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Ground Truth"/>
          <p:cNvSpPr txBox="1"/>
          <p:nvPr/>
        </p:nvSpPr>
        <p:spPr>
          <a:xfrm>
            <a:off x="7972776" y="7259541"/>
            <a:ext cx="144861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Ground Truth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Each Pixel is a High-Dimensional Vector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Each Pixel is a High-Dimensional Vector</a:t>
            </a:r>
          </a:p>
        </p:txBody>
      </p:sp>
      <p:sp>
        <p:nvSpPr>
          <p:cNvPr id="400" name="Large within class variation.…"/>
          <p:cNvSpPr txBox="1"/>
          <p:nvPr/>
        </p:nvSpPr>
        <p:spPr>
          <a:xfrm>
            <a:off x="9617482" y="2729577"/>
            <a:ext cx="3313089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t>Large within class variation.</a:t>
            </a:r>
          </a:p>
          <a:p>
            <a:pPr marL="228600" indent="-228600">
              <a:buSzPct val="100000"/>
              <a:buChar char="•"/>
            </a:pPr>
            <a:endParaRPr/>
          </a:p>
          <a:p>
            <a:pPr marL="228600" indent="-228600">
              <a:buSzPct val="100000"/>
              <a:buChar char="•"/>
            </a:pPr>
            <a:r>
              <a:t>Significant  between-class overlap in some dimensions.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1233055"/>
            <a:ext cx="9321800" cy="762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Individual Spectral Band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Individual Spectral Bands</a:t>
            </a:r>
          </a:p>
        </p:txBody>
      </p:sp>
      <p:sp>
        <p:nvSpPr>
          <p:cNvPr id="404" name="Band 2"/>
          <p:cNvSpPr txBox="1"/>
          <p:nvPr/>
        </p:nvSpPr>
        <p:spPr>
          <a:xfrm>
            <a:off x="10036224" y="1919974"/>
            <a:ext cx="13716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Band 2</a:t>
            </a:r>
          </a:p>
        </p:txBody>
      </p:sp>
      <p:sp>
        <p:nvSpPr>
          <p:cNvPr id="405" name="Band 40"/>
          <p:cNvSpPr txBox="1"/>
          <p:nvPr/>
        </p:nvSpPr>
        <p:spPr>
          <a:xfrm>
            <a:off x="10107662" y="5881100"/>
            <a:ext cx="158591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Band 40</a:t>
            </a:r>
          </a:p>
        </p:txBody>
      </p:sp>
      <p:sp>
        <p:nvSpPr>
          <p:cNvPr id="406" name="Band 102"/>
          <p:cNvSpPr txBox="1"/>
          <p:nvPr/>
        </p:nvSpPr>
        <p:spPr>
          <a:xfrm>
            <a:off x="10168011" y="7817296"/>
            <a:ext cx="180022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Band 102</a:t>
            </a:r>
          </a:p>
        </p:txBody>
      </p:sp>
      <p:sp>
        <p:nvSpPr>
          <p:cNvPr id="407" name="Band 20"/>
          <p:cNvSpPr txBox="1"/>
          <p:nvPr/>
        </p:nvSpPr>
        <p:spPr>
          <a:xfrm>
            <a:off x="10107662" y="3944904"/>
            <a:ext cx="158591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Band 20</a:t>
            </a:r>
          </a:p>
        </p:txBody>
      </p:sp>
      <p:sp>
        <p:nvSpPr>
          <p:cNvPr id="40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5300"/>
            <a:ext cx="8890000" cy="762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Obstructions to Learning HSI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Obstructions to Learning HSI</a:t>
            </a:r>
          </a:p>
        </p:txBody>
      </p:sp>
      <p:sp>
        <p:nvSpPr>
          <p:cNvPr id="411" name="High ambient dimension: Pavia dataset has 102 spectral bands—others over 200!…"/>
          <p:cNvSpPr txBox="1"/>
          <p:nvPr/>
        </p:nvSpPr>
        <p:spPr>
          <a:xfrm>
            <a:off x="637165" y="2504016"/>
            <a:ext cx="5783892" cy="727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rPr b="1"/>
              <a:t>High ambient dimension</a:t>
            </a:r>
            <a:r>
              <a:t>: Pavia dataset has 102 spectral bands—others over 200!</a:t>
            </a:r>
          </a:p>
          <a:p>
            <a:pPr>
              <a:defRPr sz="2400"/>
            </a:pPr>
            <a:endParaRPr/>
          </a:p>
          <a:p>
            <a:pPr>
              <a:defRPr sz="2400"/>
            </a:pPr>
            <a:r>
              <a:rPr b="1"/>
              <a:t>Nonlinear spectral structure</a:t>
            </a:r>
            <a:r>
              <a:t>: Bands capture different material properties, and do not correlate with each other linearly.</a:t>
            </a:r>
          </a:p>
          <a:p>
            <a:pPr>
              <a:defRPr sz="2400"/>
            </a:pPr>
            <a:endParaRPr/>
          </a:p>
          <a:p>
            <a:pPr>
              <a:defRPr sz="2400"/>
            </a:pPr>
            <a:r>
              <a:rPr b="1"/>
              <a:t>Large numbers of pixels</a:t>
            </a:r>
            <a:r>
              <a:t>: Images can easily exceed                      in spatial size.  Combined with the spectral dimension, this data is quite big.</a:t>
            </a:r>
          </a:p>
          <a:p>
            <a:pPr>
              <a:defRPr sz="2400"/>
            </a:pPr>
            <a:endParaRPr/>
          </a:p>
          <a:p>
            <a:pPr>
              <a:defRPr sz="2400"/>
            </a:pPr>
            <a:r>
              <a:rPr b="1"/>
              <a:t>Noise</a:t>
            </a:r>
            <a:r>
              <a:t>: HSI are prone to noise from a variety of settings, which may affect some dimensions differently than others.  </a:t>
            </a:r>
          </a:p>
          <a:p>
            <a:endParaRPr/>
          </a:p>
          <a:p>
            <a:endParaRPr/>
          </a:p>
          <a:p>
            <a:endParaRPr/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3094" y="5577903"/>
            <a:ext cx="15494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High-dimensional, big data regime"/>
          <p:cNvSpPr txBox="1"/>
          <p:nvPr/>
        </p:nvSpPr>
        <p:spPr>
          <a:xfrm>
            <a:off x="8517863" y="4168203"/>
            <a:ext cx="286815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High-dimensional, big data regime</a:t>
            </a:r>
          </a:p>
        </p:txBody>
      </p:sp>
      <p:sp>
        <p:nvSpPr>
          <p:cNvPr id="414" name="Line"/>
          <p:cNvSpPr/>
          <p:nvPr/>
        </p:nvSpPr>
        <p:spPr>
          <a:xfrm flipV="1">
            <a:off x="6838950" y="6199920"/>
            <a:ext cx="1679584" cy="13184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5" name="Line"/>
          <p:cNvSpPr/>
          <p:nvPr/>
        </p:nvSpPr>
        <p:spPr>
          <a:xfrm flipV="1">
            <a:off x="6731000" y="5400526"/>
            <a:ext cx="1686873" cy="6527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6" name="Line"/>
          <p:cNvSpPr/>
          <p:nvPr/>
        </p:nvSpPr>
        <p:spPr>
          <a:xfrm>
            <a:off x="6484100" y="4802534"/>
            <a:ext cx="197071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7" name="Line"/>
          <p:cNvSpPr/>
          <p:nvPr/>
        </p:nvSpPr>
        <p:spPr>
          <a:xfrm>
            <a:off x="6838949" y="3581399"/>
            <a:ext cx="1675109" cy="4589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38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Redeeming Properti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Redeeming Properties</a:t>
            </a:r>
          </a:p>
        </p:txBody>
      </p:sp>
      <p:sp>
        <p:nvSpPr>
          <p:cNvPr id="421" name="Intrinsically low-dimensional:  while the number of spectral bands is high (    ), a lower dimensional (            ) representation may be feasible.…"/>
          <p:cNvSpPr txBox="1"/>
          <p:nvPr/>
        </p:nvSpPr>
        <p:spPr>
          <a:xfrm>
            <a:off x="976745" y="2040751"/>
            <a:ext cx="5343422" cy="7119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/>
            </a:pPr>
            <a:r>
              <a:rPr b="1" dirty="0"/>
              <a:t>Intrinsically low-dimensional</a:t>
            </a:r>
            <a:r>
              <a:rPr dirty="0"/>
              <a:t>:  while the number of spectral bands is high (    ), a lower dimensional (            ) representation may be feasible.  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b="1" dirty="0"/>
              <a:t>Manifold structure</a:t>
            </a:r>
            <a:r>
              <a:rPr dirty="0"/>
              <a:t>:  though nonlinear, the spectra may lie near a </a:t>
            </a:r>
          </a:p>
          <a:p>
            <a:pPr>
              <a:defRPr sz="2400"/>
            </a:pPr>
            <a:r>
              <a:rPr dirty="0"/>
              <a:t>(low-dimensional) manifold characterized by the intrinsic properties of the materials in the scene.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b="1" dirty="0"/>
              <a:t>High-dimensional noise</a:t>
            </a:r>
            <a:r>
              <a:rPr dirty="0"/>
              <a:t>: the noise may be understood as additive in the bands, and thus is amenable to robust methods.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b="1" dirty="0"/>
              <a:t>Joint spatial-spectral information</a:t>
            </a:r>
            <a:r>
              <a:rPr dirty="0"/>
              <a:t>: the arrangement of pixels for each band is consistent, which introduces spatial regularity that can be exploited.</a:t>
            </a:r>
          </a:p>
        </p:txBody>
      </p:sp>
      <p:sp>
        <p:nvSpPr>
          <p:cNvPr id="422" name="Robust, nonlinear statistical learning"/>
          <p:cNvSpPr txBox="1"/>
          <p:nvPr/>
        </p:nvSpPr>
        <p:spPr>
          <a:xfrm>
            <a:off x="8881461" y="4715933"/>
            <a:ext cx="329485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Robust, nonlinear statistical learning</a:t>
            </a:r>
          </a:p>
        </p:txBody>
      </p:sp>
      <p:sp>
        <p:nvSpPr>
          <p:cNvPr id="423" name="Line"/>
          <p:cNvSpPr/>
          <p:nvPr/>
        </p:nvSpPr>
        <p:spPr>
          <a:xfrm flipV="1">
            <a:off x="6476999" y="6974234"/>
            <a:ext cx="2254967" cy="15728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4" name="Line"/>
          <p:cNvSpPr/>
          <p:nvPr/>
        </p:nvSpPr>
        <p:spPr>
          <a:xfrm>
            <a:off x="6565900" y="3289299"/>
            <a:ext cx="1881535" cy="7482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5" name="Line"/>
          <p:cNvSpPr/>
          <p:nvPr/>
        </p:nvSpPr>
        <p:spPr>
          <a:xfrm>
            <a:off x="6667499" y="4864099"/>
            <a:ext cx="1867724" cy="2056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6" name="Line"/>
          <p:cNvSpPr/>
          <p:nvPr/>
        </p:nvSpPr>
        <p:spPr>
          <a:xfrm flipV="1">
            <a:off x="6654800" y="5916295"/>
            <a:ext cx="1898424" cy="11068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200" y="2614864"/>
            <a:ext cx="2540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3280" y="2926080"/>
            <a:ext cx="876301" cy="2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39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Data Science Revolution?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Science Revolution?</a:t>
            </a:r>
          </a:p>
        </p:txBody>
      </p:sp>
      <p:pic>
        <p:nvPicPr>
          <p:cNvPr id="130" name="NewYorkerCover.jpg" descr="NewYorkerCover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600" y="1143000"/>
            <a:ext cx="4445000" cy="596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Economist2010.png" descr="Economist2010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143" y="1143000"/>
            <a:ext cx="4445001" cy="596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he Economist, 2010"/>
          <p:cNvSpPr txBox="1"/>
          <p:nvPr/>
        </p:nvSpPr>
        <p:spPr>
          <a:xfrm>
            <a:off x="1251537" y="7223352"/>
            <a:ext cx="372821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i="1"/>
              <a:t>The Economist</a:t>
            </a:r>
            <a:r>
              <a:t>, 2010</a:t>
            </a:r>
          </a:p>
        </p:txBody>
      </p:sp>
      <p:sp>
        <p:nvSpPr>
          <p:cNvPr id="133" name="The New Yorker, 2017"/>
          <p:cNvSpPr txBox="1"/>
          <p:nvPr/>
        </p:nvSpPr>
        <p:spPr>
          <a:xfrm>
            <a:off x="8025455" y="7281679"/>
            <a:ext cx="431806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/>
            </a:pPr>
            <a:r>
              <a:t>The New Yorker</a:t>
            </a:r>
            <a:r>
              <a:rPr i="0"/>
              <a:t>, 2017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Diffusion Maps: Capturing Intrinsic Geometry of Data"/>
          <p:cNvSpPr txBox="1">
            <a:spLocks noGrp="1"/>
          </p:cNvSpPr>
          <p:nvPr>
            <p:ph type="ctrTitle"/>
          </p:nvPr>
        </p:nvSpPr>
        <p:spPr>
          <a:xfrm>
            <a:off x="-3374" y="-1143835"/>
            <a:ext cx="13011548" cy="198135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Diffusion Maps: Capturing Intrinsic Geometry of Data</a:t>
            </a:r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3851" y="4125976"/>
            <a:ext cx="3060701" cy="942849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Construct a weighted graph on…"/>
          <p:cNvSpPr txBox="1"/>
          <p:nvPr/>
        </p:nvSpPr>
        <p:spPr>
          <a:xfrm>
            <a:off x="483691" y="1443851"/>
            <a:ext cx="5410201" cy="7119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2400"/>
            </a:pPr>
            <a:r>
              <a:rPr dirty="0"/>
              <a:t>Construct a weighted graph on 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  <a:p>
            <a:pPr marL="228600" indent="-228600">
              <a:buSzPct val="100000"/>
              <a:buChar char="•"/>
              <a:defRPr sz="2400"/>
            </a:pPr>
            <a:r>
              <a:rPr dirty="0"/>
              <a:t>Generate a Markov process: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  <a:p>
            <a:pPr marL="228600" indent="-228600">
              <a:buSzPct val="100000"/>
              <a:buChar char="•"/>
              <a:defRPr sz="2400"/>
            </a:pPr>
            <a:r>
              <a:rPr dirty="0"/>
              <a:t>Compute distances based on diffusion with respect to     :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  <a:p>
            <a:pPr marL="228600" indent="-228600">
              <a:buSzPct val="100000"/>
              <a:buChar char="•"/>
              <a:defRPr sz="2400"/>
            </a:pPr>
            <a:endParaRPr lang="en-US" dirty="0" smtClean="0"/>
          </a:p>
          <a:p>
            <a:pPr marL="228600" indent="-228600">
              <a:buSzPct val="100000"/>
              <a:buChar char="•"/>
              <a:defRPr sz="2400"/>
            </a:pPr>
            <a:r>
              <a:rPr dirty="0" smtClean="0"/>
              <a:t>      </a:t>
            </a:r>
            <a:r>
              <a:rPr dirty="0"/>
              <a:t>has spectral </a:t>
            </a:r>
            <a:r>
              <a:rPr dirty="0" smtClean="0"/>
              <a:t>decomposition</a:t>
            </a:r>
            <a:endParaRPr lang="en-US" dirty="0" smtClean="0"/>
          </a:p>
          <a:p>
            <a:pPr marL="228600" indent="-228600">
              <a:buSzPct val="100000"/>
              <a:buChar char="•"/>
              <a:defRPr sz="2400"/>
            </a:pPr>
            <a:endParaRPr lang="en-US" dirty="0"/>
          </a:p>
          <a:p>
            <a:pPr marL="228600" indent="-228600">
              <a:buSzPct val="100000"/>
              <a:buChar char="•"/>
              <a:defRPr sz="2400"/>
            </a:pPr>
            <a:endParaRPr dirty="0"/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9900" y="5981304"/>
            <a:ext cx="2286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R.R. Coifman, S. Lafon, A.B. Lee, M. Maggioni, B. Nadler, F. Warner, and S.W. Zucker.  ”Geometric diffusions as a tool for harmonic analysis and structure definition of data: Diffusion maps.&quot; PNAS 102.21 (2005): 7426-7431."/>
          <p:cNvSpPr txBox="1"/>
          <p:nvPr/>
        </p:nvSpPr>
        <p:spPr>
          <a:xfrm>
            <a:off x="169663" y="9142190"/>
            <a:ext cx="1253157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1600">
                <a:solidFill>
                  <a:srgbClr val="222222"/>
                </a:solidFill>
              </a:defRPr>
            </a:pPr>
            <a:r>
              <a:rPr dirty="0"/>
              <a:t>R.R. Coifman, S. Lafon, A.B. Lee, M. Maggioni, B. Nadler, F. Warner, and S.W. Zucker.  ”Geometric diffusions as a tool for harmonic analysis and structure definition of data: Diffusion maps." </a:t>
            </a:r>
            <a:r>
              <a:rPr i="1" dirty="0"/>
              <a:t>PNAS</a:t>
            </a:r>
            <a:r>
              <a:rPr dirty="0"/>
              <a:t> 102.21 (2005): 7426-7431.</a:t>
            </a:r>
          </a:p>
        </p:txBody>
      </p:sp>
      <p:sp>
        <p:nvSpPr>
          <p:cNvPr id="437" name="Weight matrix"/>
          <p:cNvSpPr txBox="1"/>
          <p:nvPr/>
        </p:nvSpPr>
        <p:spPr>
          <a:xfrm>
            <a:off x="7194553" y="1985279"/>
            <a:ext cx="480259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lang="en-US" dirty="0" smtClean="0"/>
              <a:t>Support of </a:t>
            </a:r>
            <a:r>
              <a:rPr dirty="0" smtClean="0"/>
              <a:t>Weight </a:t>
            </a:r>
            <a:r>
              <a:rPr dirty="0"/>
              <a:t>matrix         </a:t>
            </a:r>
          </a:p>
        </p:txBody>
      </p:sp>
      <p:pic>
        <p:nvPicPr>
          <p:cNvPr id="4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87701" y="2195917"/>
            <a:ext cx="3175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7178" y="2188434"/>
            <a:ext cx="5003801" cy="972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63082" y="1474874"/>
            <a:ext cx="12700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6743" y="6394054"/>
            <a:ext cx="4704094" cy="628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178" y="7469777"/>
            <a:ext cx="2286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49271" y="7418976"/>
            <a:ext cx="17399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89699" y="7943616"/>
            <a:ext cx="4711701" cy="92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4052" y="2674555"/>
            <a:ext cx="5943600" cy="548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Exploiting Nonlinear Structure: Diffusion Map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Exploiting Nonlinear Structure: Diffusion Maps</a:t>
            </a:r>
          </a:p>
        </p:txBody>
      </p:sp>
      <p:pic>
        <p:nvPicPr>
          <p:cNvPr id="447" name="DiffusionEmbeddingGT.mp4" descr="DiffusionEmbeddingG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83805" y="1263948"/>
            <a:ext cx="9634271" cy="7225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4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Mode Estim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 Estimation</a:t>
            </a:r>
          </a:p>
        </p:txBody>
      </p:sp>
      <p:sp>
        <p:nvSpPr>
          <p:cNvPr id="450" name="1.) Compute empirical density:…"/>
          <p:cNvSpPr txBox="1"/>
          <p:nvPr/>
        </p:nvSpPr>
        <p:spPr>
          <a:xfrm>
            <a:off x="396467" y="1974925"/>
            <a:ext cx="4487863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1.) </a:t>
            </a:r>
            <a:r>
              <a:rPr b="1"/>
              <a:t>Compute empirical density:</a:t>
            </a:r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r>
              <a:t>2.) </a:t>
            </a:r>
            <a:r>
              <a:rPr b="1"/>
              <a:t>Find points that are     -far from higher density points:</a:t>
            </a:r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endParaRPr b="1"/>
          </a:p>
          <a:p>
            <a:pPr>
              <a:defRPr sz="2400"/>
            </a:pPr>
            <a:r>
              <a:t>3.) </a:t>
            </a:r>
            <a:r>
              <a:rPr b="1"/>
              <a:t>Estimate modes as maximizers of: </a:t>
            </a:r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6036" y="5143575"/>
            <a:ext cx="2413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0349" y="4666849"/>
            <a:ext cx="7515491" cy="1867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41180" y="7847310"/>
            <a:ext cx="40005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32291" y="1611746"/>
            <a:ext cx="4850617" cy="2388955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Rectangle"/>
          <p:cNvSpPr/>
          <p:nvPr/>
        </p:nvSpPr>
        <p:spPr>
          <a:xfrm>
            <a:off x="4608312" y="7588068"/>
            <a:ext cx="4311056" cy="98838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6" name="J.M. Murphy and M. Maggioni.  “Nonlinear Unsupervised Clustering of Hyperspectral Images, with Applications to Anomaly Detection and Active Learning.”  ArXiv preprint.  2017."/>
          <p:cNvSpPr txBox="1"/>
          <p:nvPr/>
        </p:nvSpPr>
        <p:spPr>
          <a:xfrm>
            <a:off x="56492" y="9194800"/>
            <a:ext cx="1289181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600"/>
            </a:lvl1pPr>
          </a:lstStyle>
          <a:p>
            <a:r>
              <a:t>J.M. Murphy and M. Maggioni.  “Nonlinear Unsupervised Clustering of Hyperspectral Images, with Applications to Anomaly Detection and Active Learning.”  ArXiv preprint.  2017.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DiffusionEmbeddingModes.mp4" descr="DiffusionEmbeddingMode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86940" y="352217"/>
            <a:ext cx="10632984" cy="7974737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Maximizers of                                        shown in red."/>
          <p:cNvSpPr txBox="1"/>
          <p:nvPr/>
        </p:nvSpPr>
        <p:spPr>
          <a:xfrm>
            <a:off x="762864" y="8588692"/>
            <a:ext cx="1063298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Maximizers of                                        shown in red.                           </a:t>
            </a:r>
          </a:p>
        </p:txBody>
      </p:sp>
      <p:pic>
        <p:nvPicPr>
          <p:cNvPr id="46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74801" y="8658542"/>
            <a:ext cx="33401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43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5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Approach: Density Estimate+Diffusion Geometry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Approach: Density Estimate+Diffusion Geometry</a:t>
            </a:r>
          </a:p>
        </p:txBody>
      </p:sp>
      <p:sp>
        <p:nvSpPr>
          <p:cNvPr id="464" name="1.)  Mode Estimation:   Learn modes of classes by finding high density points that…"/>
          <p:cNvSpPr txBox="1"/>
          <p:nvPr/>
        </p:nvSpPr>
        <p:spPr>
          <a:xfrm>
            <a:off x="201831" y="1540933"/>
            <a:ext cx="5291641" cy="76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defRPr sz="2400"/>
            </a:pPr>
            <a:r>
              <a:rPr b="1" dirty="0"/>
              <a:t>1.)  Mode Estimation</a:t>
            </a:r>
            <a:r>
              <a:rPr dirty="0"/>
              <a:t>:   Learn modes of classes by finding high density points that </a:t>
            </a:r>
          </a:p>
          <a:p>
            <a:pPr lvl="1">
              <a:defRPr sz="2400"/>
            </a:pPr>
            <a:r>
              <a:rPr dirty="0"/>
              <a:t>are      -far from other high density points.</a:t>
            </a:r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r>
              <a:rPr dirty="0"/>
              <a:t>2.)  </a:t>
            </a:r>
            <a:r>
              <a:rPr b="1" dirty="0"/>
              <a:t>Spectral labeling</a:t>
            </a:r>
            <a:r>
              <a:rPr dirty="0"/>
              <a:t>: Label points by finding     -nearest neighbor of higher density.  </a:t>
            </a:r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r>
              <a:rPr dirty="0"/>
              <a:t>3.)  </a:t>
            </a:r>
            <a:r>
              <a:rPr b="1" dirty="0"/>
              <a:t>Spatial labeling:</a:t>
            </a:r>
            <a:r>
              <a:rPr dirty="0"/>
              <a:t> Incorporate spatial information for points far from class modes—use spatial regularity to resolve spectral ambiguity.</a:t>
            </a:r>
          </a:p>
          <a:p>
            <a:pPr lvl="1"/>
            <a:endParaRPr dirty="0"/>
          </a:p>
        </p:txBody>
      </p:sp>
      <p:pic>
        <p:nvPicPr>
          <p:cNvPr id="4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676" y="2347198"/>
            <a:ext cx="241301" cy="269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977" y="4983480"/>
            <a:ext cx="241301" cy="269749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Line"/>
          <p:cNvSpPr/>
          <p:nvPr/>
        </p:nvSpPr>
        <p:spPr>
          <a:xfrm>
            <a:off x="5750967" y="2268182"/>
            <a:ext cx="17869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8" name="Line"/>
          <p:cNvSpPr/>
          <p:nvPr/>
        </p:nvSpPr>
        <p:spPr>
          <a:xfrm>
            <a:off x="5415911" y="4681675"/>
            <a:ext cx="217297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9" name="Line"/>
          <p:cNvSpPr/>
          <p:nvPr/>
        </p:nvSpPr>
        <p:spPr>
          <a:xfrm>
            <a:off x="5758647" y="7213700"/>
            <a:ext cx="177162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0" name="Learn the centers of the distributions,…"/>
          <p:cNvSpPr txBox="1"/>
          <p:nvPr/>
        </p:nvSpPr>
        <p:spPr>
          <a:xfrm>
            <a:off x="7655419" y="1686491"/>
            <a:ext cx="5804205" cy="1031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defRPr sz="2400"/>
            </a:pPr>
            <a:r>
              <a:rPr dirty="0"/>
              <a:t>Learn the centers of the distributions,</a:t>
            </a:r>
          </a:p>
          <a:p>
            <a:pPr lvl="1">
              <a:defRPr sz="2400"/>
            </a:pPr>
            <a:r>
              <a:rPr dirty="0"/>
              <a:t>which we can label confidently.</a:t>
            </a:r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r>
              <a:rPr dirty="0"/>
              <a:t>Allow these high confidence labels to </a:t>
            </a:r>
          </a:p>
          <a:p>
            <a:pPr lvl="1">
              <a:defRPr sz="2400"/>
            </a:pPr>
            <a:r>
              <a:rPr dirty="0"/>
              <a:t>spread their labels to (spectrally) nearby points.</a:t>
            </a:r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endParaRPr dirty="0"/>
          </a:p>
          <a:p>
            <a:pPr lvl="1">
              <a:defRPr sz="2400"/>
            </a:pPr>
            <a:r>
              <a:rPr dirty="0"/>
              <a:t>Intervene near the class boundaries.</a:t>
            </a:r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  <a:p>
            <a:pPr lvl="1"/>
            <a:endParaRPr dirty="0"/>
          </a:p>
        </p:txBody>
      </p:sp>
      <p:sp>
        <p:nvSpPr>
          <p:cNvPr id="471" name="Overall complexity:"/>
          <p:cNvSpPr txBox="1"/>
          <p:nvPr/>
        </p:nvSpPr>
        <p:spPr>
          <a:xfrm>
            <a:off x="4705379" y="8174997"/>
            <a:ext cx="387816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Overall complexity:</a:t>
            </a:r>
          </a:p>
        </p:txBody>
      </p:sp>
      <p:pic>
        <p:nvPicPr>
          <p:cNvPr id="4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0225" y="1819081"/>
            <a:ext cx="1608441" cy="391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8179" y="4056605"/>
            <a:ext cx="1608442" cy="391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0967" y="6653781"/>
            <a:ext cx="1786988" cy="377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63526" y="8942747"/>
            <a:ext cx="7912101" cy="53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pectral Diffus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Spectral Diffusion</a:t>
            </a:r>
          </a:p>
        </p:txBody>
      </p:sp>
      <p:sp>
        <p:nvSpPr>
          <p:cNvPr id="480" name="Spectral information alone makes some errors…brown, green, and sky blue classes are mixed up somewhat."/>
          <p:cNvSpPr txBox="1"/>
          <p:nvPr/>
        </p:nvSpPr>
        <p:spPr>
          <a:xfrm>
            <a:off x="1048411" y="7398728"/>
            <a:ext cx="1090797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Spectral information alone makes some errors…brown, green, and sky blue classes are mixed up somewhat.</a:t>
            </a:r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45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4" y="2563693"/>
            <a:ext cx="6235700" cy="444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884" y="2563693"/>
            <a:ext cx="6235700" cy="444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he value of spatial information for HSI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value of spatial information for HSI</a:t>
            </a:r>
          </a:p>
        </p:txBody>
      </p:sp>
      <p:pic>
        <p:nvPicPr>
          <p:cNvPr id="484" name="Pavia_DL-crop.pdf" descr="Pavia_DL-c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7217" y="7720812"/>
            <a:ext cx="6921501" cy="1397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pectral information only…some problems near class boundaries."/>
          <p:cNvSpPr txBox="1"/>
          <p:nvPr/>
        </p:nvSpPr>
        <p:spPr>
          <a:xfrm>
            <a:off x="8379467" y="4064000"/>
            <a:ext cx="412799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Spectral information only…some problems near class boundaries.</a:t>
            </a:r>
          </a:p>
        </p:txBody>
      </p:sp>
      <p:sp>
        <p:nvSpPr>
          <p:cNvPr id="487" name="Spectral-only labels"/>
          <p:cNvSpPr txBox="1"/>
          <p:nvPr/>
        </p:nvSpPr>
        <p:spPr>
          <a:xfrm>
            <a:off x="2878767" y="7344414"/>
            <a:ext cx="182121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Spectral-only labels</a:t>
            </a:r>
          </a:p>
        </p:txBody>
      </p:sp>
      <p:sp>
        <p:nvSpPr>
          <p:cNvPr id="48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46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56" y="1096262"/>
            <a:ext cx="7853221" cy="55883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wo Stage Label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Stage Labeling</a:t>
            </a:r>
          </a:p>
        </p:txBody>
      </p:sp>
      <p:pic>
        <p:nvPicPr>
          <p:cNvPr id="492" name="Pavia_FinalLabels-crop.pdf" descr="Pavia_FinalLabels-c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3098050"/>
            <a:ext cx="6921500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Pavia_LabelsPass1-crop.pdf" descr="Pavia_LabelsPass1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1339985"/>
            <a:ext cx="6921500" cy="1397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tage 1:  Only label points that can confidently be labeled with spectral information.…"/>
          <p:cNvSpPr txBox="1"/>
          <p:nvPr/>
        </p:nvSpPr>
        <p:spPr>
          <a:xfrm>
            <a:off x="8858656" y="893084"/>
            <a:ext cx="3769371" cy="716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/>
            </a:pPr>
            <a:endParaRPr/>
          </a:p>
          <a:p>
            <a:pPr>
              <a:defRPr sz="3000"/>
            </a:pPr>
            <a:r>
              <a:rPr b="1"/>
              <a:t>Stage 1:  </a:t>
            </a:r>
            <a:r>
              <a:t>Only label points that can confidently be labeled with spectral information.</a:t>
            </a:r>
          </a:p>
          <a:p>
            <a:pPr>
              <a:defRPr sz="3000"/>
            </a:pPr>
            <a:endParaRPr/>
          </a:p>
          <a:p>
            <a:pPr>
              <a:defRPr sz="3000"/>
            </a:pPr>
            <a:endParaRPr/>
          </a:p>
          <a:p>
            <a:pPr>
              <a:defRPr sz="3000"/>
            </a:pPr>
            <a:endParaRPr/>
          </a:p>
          <a:p>
            <a:pPr>
              <a:defRPr sz="3000"/>
            </a:pPr>
            <a:r>
              <a:rPr b="1"/>
              <a:t>Stage 2:</a:t>
            </a:r>
            <a:r>
              <a:t>  Then, use spatial information to help fill in the remaining, spectral ambiguous points.</a:t>
            </a:r>
          </a:p>
          <a:p>
            <a:endParaRPr/>
          </a:p>
        </p:txBody>
      </p:sp>
      <p:sp>
        <p:nvSpPr>
          <p:cNvPr id="495" name="Line"/>
          <p:cNvSpPr/>
          <p:nvPr/>
        </p:nvSpPr>
        <p:spPr>
          <a:xfrm flipH="1">
            <a:off x="7861882" y="2038485"/>
            <a:ext cx="81839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96" name="Line"/>
          <p:cNvSpPr/>
          <p:nvPr/>
        </p:nvSpPr>
        <p:spPr>
          <a:xfrm flipH="1" flipV="1">
            <a:off x="7950104" y="4226907"/>
            <a:ext cx="839619" cy="4841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856115"/>
            <a:ext cx="6654800" cy="4737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Empirical Clustering Results"/>
          <p:cNvSpPr txBox="1">
            <a:spLocks noGrp="1"/>
          </p:cNvSpPr>
          <p:nvPr>
            <p:ph type="ctrTitle"/>
          </p:nvPr>
        </p:nvSpPr>
        <p:spPr>
          <a:xfrm>
            <a:off x="-525030" y="34077"/>
            <a:ext cx="13011548" cy="839067"/>
          </a:xfrm>
          <a:prstGeom prst="rect">
            <a:avLst/>
          </a:prstGeom>
        </p:spPr>
        <p:txBody>
          <a:bodyPr/>
          <a:lstStyle/>
          <a:p>
            <a:r>
              <a:t>Empirical Clustering Results</a:t>
            </a:r>
          </a:p>
        </p:txBody>
      </p:sp>
      <p:pic>
        <p:nvPicPr>
          <p:cNvPr id="499" name="Pavia_DLSS-crop.pdf" descr="Pavia_DLSS-c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139" y="4253260"/>
            <a:ext cx="7580021" cy="1529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Pavia_GT-crop.pdf" descr="Pavia_GT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188" y="6496675"/>
            <a:ext cx="7579818" cy="1529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Pavia_DL-crop.pdf" descr="Pavia_DL-crop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572" y="2009703"/>
            <a:ext cx="7580925" cy="1530096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Spectral-Only Overall Accuracy:"/>
          <p:cNvSpPr txBox="1"/>
          <p:nvPr/>
        </p:nvSpPr>
        <p:spPr>
          <a:xfrm>
            <a:off x="8417058" y="2552501"/>
            <a:ext cx="398363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Spectral-Only Overall Accuracy:</a:t>
            </a:r>
          </a:p>
        </p:txBody>
      </p:sp>
      <p:sp>
        <p:nvSpPr>
          <p:cNvPr id="503" name="Spatial-Spectral Overall Accuracy:"/>
          <p:cNvSpPr txBox="1"/>
          <p:nvPr/>
        </p:nvSpPr>
        <p:spPr>
          <a:xfrm>
            <a:off x="8468875" y="4676358"/>
            <a:ext cx="4445597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Spatial-Spectral Overall Accuracy:</a:t>
            </a:r>
          </a:p>
        </p:txBody>
      </p:sp>
      <p:pic>
        <p:nvPicPr>
          <p:cNvPr id="50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45812" y="3181350"/>
            <a:ext cx="660401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52162" y="5239603"/>
            <a:ext cx="6477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Ground Truth"/>
          <p:cNvSpPr txBox="1"/>
          <p:nvPr/>
        </p:nvSpPr>
        <p:spPr>
          <a:xfrm>
            <a:off x="9500277" y="7039361"/>
            <a:ext cx="181719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Ground Truth</a:t>
            </a:r>
          </a:p>
        </p:txBody>
      </p:sp>
      <p:sp>
        <p:nvSpPr>
          <p:cNvPr id="507" name="Compares very well to state-of-the-art….and fast!"/>
          <p:cNvSpPr txBox="1"/>
          <p:nvPr/>
        </p:nvSpPr>
        <p:spPr>
          <a:xfrm>
            <a:off x="278007" y="8701477"/>
            <a:ext cx="890267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Compares very well to state-of-the-art….and fast!</a:t>
            </a:r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48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Nonparametric Performance Guarante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Nonparametric Performance Guarantee </a:t>
            </a:r>
          </a:p>
        </p:txBody>
      </p:sp>
      <p:sp>
        <p:nvSpPr>
          <p:cNvPr id="511" name="It is important to understand when our method learns exactly one mode from each cluster.…"/>
          <p:cNvSpPr txBox="1"/>
          <p:nvPr/>
        </p:nvSpPr>
        <p:spPr>
          <a:xfrm>
            <a:off x="473608" y="945598"/>
            <a:ext cx="11790884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>
              <a:buSzPct val="145000"/>
              <a:buChar char="•"/>
              <a:defRPr sz="2400"/>
            </a:pPr>
            <a:endParaRPr dirty="0"/>
          </a:p>
          <a:p>
            <a:pPr marL="333375" indent="-333375">
              <a:buSzPct val="145000"/>
              <a:buChar char="•"/>
              <a:defRPr sz="2400"/>
            </a:pPr>
            <a:r>
              <a:rPr dirty="0"/>
              <a:t>If the Markov transition matrix is </a:t>
            </a:r>
            <a:r>
              <a:rPr i="1" dirty="0"/>
              <a:t>nearly block diagonal</a:t>
            </a:r>
            <a:r>
              <a:rPr dirty="0" smtClean="0"/>
              <a:t>,</a:t>
            </a:r>
            <a:r>
              <a:rPr lang="en-US" dirty="0" smtClean="0"/>
              <a:t> then the proposed method learns only one mode from each cluster</a:t>
            </a:r>
            <a:r>
              <a:rPr dirty="0" smtClean="0"/>
              <a:t>, because the diffusion distances between clusters will be very large.</a:t>
            </a:r>
          </a:p>
          <a:p>
            <a:pPr marL="333375" indent="-333375">
              <a:buSzPct val="145000"/>
              <a:buChar char="•"/>
              <a:defRPr sz="2400"/>
            </a:pPr>
            <a:endParaRPr dirty="0" smtClean="0"/>
          </a:p>
          <a:p>
            <a:pPr marL="333375" indent="-333375">
              <a:buSzPct val="145000"/>
              <a:buChar char="•"/>
              <a:defRPr sz="2400"/>
            </a:pPr>
            <a:r>
              <a:rPr dirty="0" smtClean="0"/>
              <a:t>This </a:t>
            </a:r>
            <a:r>
              <a:rPr dirty="0"/>
              <a:t>leads to guarantees on correct mode detection, which in turn lead to guarantees on clustering accuracy.</a:t>
            </a:r>
          </a:p>
          <a:p>
            <a:pPr marL="333375" indent="-333375">
              <a:buSzPct val="145000"/>
              <a:buChar char="•"/>
              <a:defRPr sz="2400"/>
            </a:pPr>
            <a:endParaRPr dirty="0"/>
          </a:p>
          <a:p>
            <a:pPr marL="333375" indent="-333375">
              <a:buSzPct val="145000"/>
              <a:buChar char="•"/>
              <a:defRPr sz="2400"/>
            </a:pPr>
            <a:r>
              <a:rPr dirty="0"/>
              <a:t>Our guarantees hold for clusters sampled from non-uniform densities, including multimodal densities!</a:t>
            </a:r>
          </a:p>
        </p:txBody>
      </p:sp>
      <p:sp>
        <p:nvSpPr>
          <p:cNvPr id="514" name="M. Maggioni and J.M. Murphy.  “Clustering by Unsupervised Geometric Learning of Modes.” Preprint.  2017."/>
          <p:cNvSpPr txBox="1"/>
          <p:nvPr/>
        </p:nvSpPr>
        <p:spPr>
          <a:xfrm>
            <a:off x="4762" y="9428994"/>
            <a:ext cx="876538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600"/>
            </a:lvl1pPr>
          </a:lstStyle>
          <a:p>
            <a:r>
              <a:t>M. Maggioni and J.M. Murphy.  “Clustering by Unsupervised Geometric Learning of Modes.” Preprint. 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9" y="4885639"/>
            <a:ext cx="4849414" cy="4231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072" y="4885639"/>
            <a:ext cx="4942193" cy="423165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 Simplified Pictu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Simplified Picture</a:t>
            </a:r>
          </a:p>
        </p:txBody>
      </p:sp>
      <p:sp>
        <p:nvSpPr>
          <p:cNvPr id="137" name="Some Major Advances:…"/>
          <p:cNvSpPr txBox="1"/>
          <p:nvPr/>
        </p:nvSpPr>
        <p:spPr>
          <a:xfrm>
            <a:off x="219422" y="1480920"/>
            <a:ext cx="5926899" cy="7858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Some Major Advances:</a:t>
            </a:r>
          </a:p>
          <a:p>
            <a:endParaRPr dirty="0"/>
          </a:p>
          <a:p>
            <a:pPr marL="342900" indent="-342900">
              <a:lnSpc>
                <a:spcPct val="150000"/>
              </a:lnSpc>
              <a:buSzPct val="100000"/>
              <a:buChar char="•"/>
              <a:defRPr sz="2400"/>
            </a:pPr>
            <a:r>
              <a:rPr dirty="0"/>
              <a:t>Image segmentation </a:t>
            </a:r>
            <a:endParaRPr dirty="0" smtClean="0"/>
          </a:p>
          <a:p>
            <a:pPr marL="342900" indent="-342900">
              <a:lnSpc>
                <a:spcPct val="150000"/>
              </a:lnSpc>
              <a:buSzPct val="100000"/>
              <a:buChar char="•"/>
              <a:defRPr sz="2400"/>
            </a:pPr>
            <a:r>
              <a:rPr lang="en-US" dirty="0" smtClean="0"/>
              <a:t>Melanoma</a:t>
            </a:r>
            <a:r>
              <a:rPr dirty="0" smtClean="0"/>
              <a:t> </a:t>
            </a:r>
            <a:r>
              <a:rPr dirty="0"/>
              <a:t>detection 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  <a:defRPr sz="2400"/>
            </a:pPr>
            <a:r>
              <a:rPr dirty="0"/>
              <a:t>Topic analysis of text documents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  <a:defRPr sz="2400"/>
            </a:pPr>
            <a:r>
              <a:rPr dirty="0" smtClean="0"/>
              <a:t>A</a:t>
            </a:r>
            <a:r>
              <a:rPr lang="en-US" dirty="0" smtClean="0"/>
              <a:t>namoly detection in</a:t>
            </a:r>
            <a:r>
              <a:rPr dirty="0" smtClean="0"/>
              <a:t> remote sensing </a:t>
            </a:r>
            <a:r>
              <a:rPr lang="en-US" dirty="0" smtClean="0"/>
              <a:t>images</a:t>
            </a:r>
            <a:endParaRPr dirty="0" smtClean="0"/>
          </a:p>
          <a:p>
            <a:pPr marL="342900" indent="-342900">
              <a:lnSpc>
                <a:spcPct val="150000"/>
              </a:lnSpc>
              <a:buSzPct val="100000"/>
              <a:buChar char="•"/>
              <a:defRPr sz="2400"/>
            </a:pPr>
            <a:r>
              <a:rPr dirty="0" smtClean="0"/>
              <a:t>Identifying </a:t>
            </a:r>
            <a:r>
              <a:rPr dirty="0"/>
              <a:t>gerrymandering 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  <a:defRPr sz="2400"/>
            </a:pPr>
            <a:r>
              <a:rPr dirty="0"/>
              <a:t>Crime mapping &amp; prediction</a:t>
            </a:r>
          </a:p>
          <a:p>
            <a:pPr>
              <a:lnSpc>
                <a:spcPct val="150000"/>
              </a:lnSpc>
              <a:defRPr sz="2400"/>
            </a:pPr>
            <a:endParaRPr dirty="0"/>
          </a:p>
          <a:p>
            <a:pPr>
              <a:lnSpc>
                <a:spcPct val="150000"/>
              </a:lnSpc>
              <a:defRPr sz="2400"/>
            </a:pPr>
            <a:endParaRPr dirty="0"/>
          </a:p>
          <a:p>
            <a:pPr>
              <a:lnSpc>
                <a:spcPct val="150000"/>
              </a:lnSpc>
            </a:pPr>
            <a:endParaRPr dirty="0"/>
          </a:p>
          <a:p>
            <a:pPr>
              <a:lnSpc>
                <a:spcPct val="150000"/>
              </a:lnSpc>
            </a:pPr>
            <a:endParaRPr dirty="0"/>
          </a:p>
          <a:p>
            <a:endParaRPr dirty="0"/>
          </a:p>
        </p:txBody>
      </p:sp>
      <p:sp>
        <p:nvSpPr>
          <p:cNvPr id="138" name="Some Mathematical Questions:…"/>
          <p:cNvSpPr txBox="1"/>
          <p:nvPr/>
        </p:nvSpPr>
        <p:spPr>
          <a:xfrm>
            <a:off x="6196888" y="1523999"/>
            <a:ext cx="6573872" cy="455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Some Mathematical Questions:</a:t>
            </a:r>
          </a:p>
          <a:p>
            <a:pPr>
              <a:lnSpc>
                <a:spcPct val="150000"/>
              </a:lnSpc>
              <a:defRPr sz="2400"/>
            </a:pPr>
            <a:endParaRPr dirty="0"/>
          </a:p>
          <a:p>
            <a:pPr marL="342900" indent="-342900">
              <a:buSzPct val="100000"/>
              <a:buChar char="•"/>
              <a:defRPr sz="2400"/>
            </a:pPr>
            <a:r>
              <a:rPr i="1" dirty="0"/>
              <a:t>Performance guarantees</a:t>
            </a:r>
            <a:r>
              <a:rPr dirty="0"/>
              <a:t>: When do algorithms and heuristics have theoretical justification? </a:t>
            </a:r>
          </a:p>
          <a:p>
            <a:pPr marL="342900" indent="-342900">
              <a:buSzPct val="100000"/>
              <a:buChar char="•"/>
              <a:defRPr sz="2400"/>
            </a:pPr>
            <a:endParaRPr dirty="0"/>
          </a:p>
          <a:p>
            <a:pPr marL="342900" indent="-342900">
              <a:buSzPct val="100000"/>
              <a:buChar char="•"/>
              <a:defRPr sz="2400"/>
            </a:pPr>
            <a:r>
              <a:rPr i="1" dirty="0"/>
              <a:t>Statistical learning theory</a:t>
            </a:r>
            <a:r>
              <a:rPr dirty="0"/>
              <a:t>: How is machine learning different from classical approximation theory?</a:t>
            </a:r>
          </a:p>
          <a:p>
            <a:pPr marL="342900" indent="-342900">
              <a:buSzPct val="100000"/>
              <a:buChar char="•"/>
              <a:defRPr sz="2400"/>
            </a:pPr>
            <a:endParaRPr dirty="0"/>
          </a:p>
          <a:p>
            <a:pPr marL="342900" indent="-342900">
              <a:buSzPct val="100000"/>
              <a:buChar char="•"/>
              <a:defRPr sz="2400"/>
            </a:pPr>
            <a:r>
              <a:rPr i="1" dirty="0"/>
              <a:t>Fast, scalable algorithms</a:t>
            </a:r>
            <a:r>
              <a:rPr dirty="0"/>
              <a:t>: Can structure in complicated data be exploited </a:t>
            </a:r>
            <a:r>
              <a:rPr lang="en-US" dirty="0" smtClean="0"/>
              <a:t>to design </a:t>
            </a:r>
            <a:r>
              <a:rPr dirty="0" smtClean="0"/>
              <a:t>efficient algorithms</a:t>
            </a:r>
            <a:r>
              <a:rPr dirty="0"/>
              <a:t>?</a:t>
            </a:r>
          </a:p>
          <a:p>
            <a:pPr>
              <a:defRPr sz="2400"/>
            </a:pPr>
            <a:endParaRPr dirty="0"/>
          </a:p>
        </p:txBody>
      </p:sp>
      <p:sp>
        <p:nvSpPr>
          <p:cNvPr id="139" name="Line"/>
          <p:cNvSpPr/>
          <p:nvPr/>
        </p:nvSpPr>
        <p:spPr>
          <a:xfrm flipV="1">
            <a:off x="1744457" y="6299199"/>
            <a:ext cx="1" cy="170180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Line"/>
          <p:cNvSpPr/>
          <p:nvPr/>
        </p:nvSpPr>
        <p:spPr>
          <a:xfrm flipV="1">
            <a:off x="4249141" y="6299199"/>
            <a:ext cx="1965392" cy="170180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Mathematics, Statistics, &amp; Computer Science (theoretical)"/>
          <p:cNvSpPr txBox="1"/>
          <p:nvPr/>
        </p:nvSpPr>
        <p:spPr>
          <a:xfrm>
            <a:off x="5761140" y="6726136"/>
            <a:ext cx="377903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Mathematics, Statistics, &amp; Computer Science (theoretical)</a:t>
            </a:r>
          </a:p>
        </p:txBody>
      </p:sp>
      <p:sp>
        <p:nvSpPr>
          <p:cNvPr id="142" name="Science &amp; Engineering (empirical)"/>
          <p:cNvSpPr txBox="1"/>
          <p:nvPr/>
        </p:nvSpPr>
        <p:spPr>
          <a:xfrm>
            <a:off x="1873190" y="6730999"/>
            <a:ext cx="298197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Science &amp; Engineering (empirical)</a:t>
            </a:r>
          </a:p>
        </p:txBody>
      </p:sp>
      <p:sp>
        <p:nvSpPr>
          <p:cNvPr id="143" name="Data Science"/>
          <p:cNvSpPr txBox="1"/>
          <p:nvPr/>
        </p:nvSpPr>
        <p:spPr>
          <a:xfrm>
            <a:off x="1638270" y="8131171"/>
            <a:ext cx="271076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Data Science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Future Diffusion Learning Research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Diffusion Learning Research</a:t>
            </a:r>
          </a:p>
        </p:txBody>
      </p:sp>
      <p:sp>
        <p:nvSpPr>
          <p:cNvPr id="517" name="Build multiscale hierarchies of data based on the time parameter    in diffusion distance.…"/>
          <p:cNvSpPr txBox="1"/>
          <p:nvPr/>
        </p:nvSpPr>
        <p:spPr>
          <a:xfrm>
            <a:off x="354148" y="1404718"/>
            <a:ext cx="12296503" cy="7858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dirty="0"/>
              <a:t>Build multiscale hierarchies of data based on the time parameter    in diffusion distance.</a:t>
            </a:r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Allow for small user inputs to guide the diffusion process to discover the data in a semi-supervised manor</a:t>
            </a:r>
            <a:r>
              <a:rPr dirty="0" smtClean="0"/>
              <a:t>.</a:t>
            </a:r>
            <a:endParaRPr dirty="0"/>
          </a:p>
          <a:p>
            <a:pPr marL="228600" indent="-228600">
              <a:buSzPct val="100000"/>
              <a:buChar char="•"/>
            </a:pPr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Incorporate multiple data sources into the diffusion process (e.g. HSI and LIDAR).  Related to data fusion and latent variable learning.</a:t>
            </a:r>
          </a:p>
          <a:p>
            <a:endParaRPr dirty="0"/>
          </a:p>
          <a:p>
            <a:pPr marL="228600" indent="-228600">
              <a:buSzPct val="100000"/>
              <a:buChar char="•"/>
            </a:pPr>
            <a:r>
              <a:rPr dirty="0"/>
              <a:t>Use other distances instead of diffusion distance.  LLPD is a related notion, which considers only the path with minimal maximal edge, whereas diffusion distance considers </a:t>
            </a:r>
          </a:p>
          <a:p>
            <a:r>
              <a:rPr lang="en-US" dirty="0" smtClean="0"/>
              <a:t>  </a:t>
            </a:r>
            <a:r>
              <a:rPr dirty="0" smtClean="0"/>
              <a:t>all </a:t>
            </a:r>
            <a:r>
              <a:rPr dirty="0"/>
              <a:t>paths.</a:t>
            </a:r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73334" y="1675407"/>
            <a:ext cx="1524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50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ummary and Broad Future Direction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 and Broad Future Directions</a:t>
            </a:r>
          </a:p>
        </p:txBody>
      </p:sp>
      <p:sp>
        <p:nvSpPr>
          <p:cNvPr id="55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51</a:t>
            </a:fld>
            <a:endParaRPr/>
          </a:p>
        </p:txBody>
      </p:sp>
      <p:sp>
        <p:nvSpPr>
          <p:cNvPr id="554" name="The low-dimensional, high noise model allows to prove performance guarantees for clustering algorithms.…"/>
          <p:cNvSpPr txBox="1"/>
          <p:nvPr/>
        </p:nvSpPr>
        <p:spPr>
          <a:xfrm>
            <a:off x="234292" y="901352"/>
            <a:ext cx="12536216" cy="7950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3000"/>
            </a:pPr>
            <a:r>
              <a:rPr dirty="0"/>
              <a:t>The </a:t>
            </a:r>
            <a:r>
              <a:rPr i="1" dirty="0"/>
              <a:t>low-dimensional, high noise</a:t>
            </a:r>
            <a:r>
              <a:rPr dirty="0"/>
              <a:t> model allows to prove performance guarantees for clustering algorithms.</a:t>
            </a:r>
          </a:p>
          <a:p>
            <a:pPr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i="1" dirty="0"/>
              <a:t>Efficient algorithms</a:t>
            </a:r>
            <a:r>
              <a:rPr dirty="0"/>
              <a:t> for data-dependent metrics allow to handle large numbers of data points in high dimensions.</a:t>
            </a:r>
          </a:p>
          <a:p>
            <a:pPr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Applicable to </a:t>
            </a:r>
            <a:r>
              <a:rPr i="1" dirty="0"/>
              <a:t>real-world data</a:t>
            </a:r>
            <a:r>
              <a:rPr dirty="0"/>
              <a:t>, including remotely sensed </a:t>
            </a:r>
            <a:r>
              <a:rPr lang="en-US" dirty="0" smtClean="0"/>
              <a:t>and medical data.</a:t>
            </a:r>
            <a:endParaRPr dirty="0"/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Future: 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863600" indent="-228600">
              <a:buSzPct val="100000"/>
              <a:buChar char="•"/>
              <a:defRPr sz="3000"/>
            </a:pPr>
            <a:r>
              <a:rPr b="1" dirty="0"/>
              <a:t>Mathematics</a:t>
            </a:r>
            <a:r>
              <a:rPr dirty="0"/>
              <a:t>: Investigate problems in discrete-to-continuum limits, multiscale hierarchies, metrics for graph construction, directed graphs…</a:t>
            </a:r>
          </a:p>
          <a:p>
            <a:pPr marL="863600" indent="-228600">
              <a:buSzPct val="100000"/>
              <a:buChar char="•"/>
              <a:defRPr sz="3000"/>
            </a:pPr>
            <a:r>
              <a:rPr b="1" dirty="0"/>
              <a:t>Computer Science: </a:t>
            </a:r>
            <a:r>
              <a:rPr dirty="0"/>
              <a:t>Incorporate state-of-the-art computer science structures to improve algorithmic runtime and accuracy.</a:t>
            </a:r>
          </a:p>
          <a:p>
            <a:pPr marL="863600" indent="-228600">
              <a:buSzPct val="100000"/>
              <a:buChar char="•"/>
              <a:defRPr sz="3000"/>
            </a:pPr>
            <a:r>
              <a:rPr b="1" dirty="0"/>
              <a:t>Data Science and Interdisciplinary Collaboration: </a:t>
            </a:r>
            <a:r>
              <a:rPr dirty="0"/>
              <a:t>Develop algorithms and software for application to real data: remote sensing, medical signals, social media networks…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hank You!"/>
          <p:cNvSpPr txBox="1">
            <a:spLocks noGrp="1"/>
          </p:cNvSpPr>
          <p:nvPr>
            <p:ph type="ctrTitle"/>
          </p:nvPr>
        </p:nvSpPr>
        <p:spPr>
          <a:xfrm>
            <a:off x="484696" y="584125"/>
            <a:ext cx="11622584" cy="198135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Thank You!</a:t>
            </a:r>
          </a:p>
        </p:txBody>
      </p:sp>
      <p:sp>
        <p:nvSpPr>
          <p:cNvPr id="557" name="Papers and code: http://www.math.jhu.edu/~jmurphy/…"/>
          <p:cNvSpPr txBox="1"/>
          <p:nvPr/>
        </p:nvSpPr>
        <p:spPr>
          <a:xfrm>
            <a:off x="603857" y="3619500"/>
            <a:ext cx="1036826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t>Papers and code: </a:t>
            </a:r>
            <a:r>
              <a:rPr u="sng">
                <a:hlinkClick r:id="rId2"/>
              </a:rPr>
              <a:t>http://www.math.jhu.edu/~jmurphy/</a:t>
            </a:r>
          </a:p>
          <a:p>
            <a:pPr marL="228600" indent="-228600">
              <a:buSzPct val="100000"/>
              <a:buChar char="•"/>
            </a:pPr>
            <a:endParaRPr u="sng">
              <a:hlinkClick r:id="rId2"/>
            </a:endParaRPr>
          </a:p>
          <a:p>
            <a:pPr marL="228600" indent="-228600">
              <a:buSzPct val="100000"/>
              <a:buChar char="•"/>
            </a:pPr>
            <a:r>
              <a:t>Contact: </a:t>
            </a:r>
            <a:r>
              <a:rPr i="1"/>
              <a:t>James M. Murphy</a:t>
            </a:r>
            <a:r>
              <a:t>, </a:t>
            </a:r>
            <a:r>
              <a:rPr u="sng">
                <a:hlinkClick r:id="rId3"/>
              </a:rPr>
              <a:t>jmurphy@math.jhu.edu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Unsupervised Learn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Unsupervised Learning</a:t>
            </a:r>
          </a:p>
        </p:txBody>
      </p:sp>
      <p:sp>
        <p:nvSpPr>
          <p:cNvPr id="147" name="Unsupervised learning: infer structure from data without access to training data, i.e. examples belonging to particular classes.…"/>
          <p:cNvSpPr txBox="1"/>
          <p:nvPr/>
        </p:nvSpPr>
        <p:spPr>
          <a:xfrm>
            <a:off x="399421" y="1647501"/>
            <a:ext cx="5163345" cy="485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/>
            </a:pPr>
            <a:r>
              <a:rPr b="1" dirty="0"/>
              <a:t>Unsupervised learning</a:t>
            </a:r>
            <a:r>
              <a:rPr dirty="0"/>
              <a:t>: infer structure from data without access to </a:t>
            </a:r>
            <a:r>
              <a:rPr i="1" dirty="0"/>
              <a:t>training data</a:t>
            </a:r>
            <a:r>
              <a:rPr dirty="0"/>
              <a:t>, i.e. examples belonging to particular classes.</a:t>
            </a:r>
          </a:p>
          <a:p>
            <a:pPr>
              <a:defRPr sz="3000"/>
            </a:pPr>
            <a:endParaRPr dirty="0"/>
          </a:p>
          <a:p>
            <a:pPr>
              <a:defRPr sz="3000"/>
            </a:pPr>
            <a:r>
              <a:rPr b="1" dirty="0"/>
              <a:t>Clustering:  </a:t>
            </a:r>
            <a:r>
              <a:rPr dirty="0"/>
              <a:t>unsupervised learning in which the goal is to label points as belonging to a given class.</a:t>
            </a:r>
          </a:p>
        </p:txBody>
      </p:sp>
      <p:sp>
        <p:nvSpPr>
          <p:cNvPr id="148" name="Labeling: Which       were generated from      ?…"/>
          <p:cNvSpPr txBox="1"/>
          <p:nvPr/>
        </p:nvSpPr>
        <p:spPr>
          <a:xfrm>
            <a:off x="369871" y="8372792"/>
            <a:ext cx="799801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/>
            </a:pPr>
            <a:r>
              <a:rPr b="1"/>
              <a:t>Labeling: </a:t>
            </a:r>
            <a:r>
              <a:t>Which       were generated from      ?  </a:t>
            </a:r>
          </a:p>
          <a:p>
            <a:pPr>
              <a:defRPr sz="3000"/>
            </a:pPr>
            <a:r>
              <a:rPr b="1"/>
              <a:t>Number of Clusters: </a:t>
            </a:r>
            <a:r>
              <a:t>Can we estimate     ?            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2568" y="8502650"/>
            <a:ext cx="4064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7601" y="8521700"/>
            <a:ext cx="3810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13500" y="8883105"/>
            <a:ext cx="228600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6370" y="6900701"/>
            <a:ext cx="96393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"/>
          <p:cNvSpPr/>
          <p:nvPr/>
        </p:nvSpPr>
        <p:spPr>
          <a:xfrm>
            <a:off x="397823" y="6802466"/>
            <a:ext cx="10036396" cy="122564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766" y="1241102"/>
            <a:ext cx="6286500" cy="5257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tandard Method: K-Mean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Standard Method: K-Means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8921" y="7984772"/>
            <a:ext cx="6858001" cy="124917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Idea: find      centroids, then assign each point to its nearest centroid.…"/>
          <p:cNvSpPr txBox="1"/>
          <p:nvPr/>
        </p:nvSpPr>
        <p:spPr>
          <a:xfrm>
            <a:off x="152767" y="222346"/>
            <a:ext cx="5398585" cy="804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b="1" dirty="0"/>
              <a:t>Idea</a:t>
            </a:r>
            <a:r>
              <a:rPr dirty="0"/>
              <a:t>: find      centroids, then assign each point to its nearest centroid.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Empirically good for same sized, spherical clusters.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Guaranteed for certain Gaussians.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Exact solution is NP-Hard to </a:t>
            </a:r>
            <a:r>
              <a:rPr dirty="0" smtClean="0"/>
              <a:t>compu</a:t>
            </a:r>
            <a:r>
              <a:rPr lang="en-US" dirty="0" smtClean="0"/>
              <a:t>t</a:t>
            </a:r>
            <a:r>
              <a:rPr dirty="0" smtClean="0"/>
              <a:t>e</a:t>
            </a:r>
            <a:r>
              <a:rPr dirty="0"/>
              <a:t>. 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Standard implementations involve non-convex optimization.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Need to know    . 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1760" y="7772400"/>
            <a:ext cx="2159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3120" y="914400"/>
            <a:ext cx="215901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097280"/>
            <a:ext cx="6985000" cy="5753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tandard Method: K-Mean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Standard Method: K-Means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8921" y="7984772"/>
            <a:ext cx="6858001" cy="124917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Idea: find      centroids, then assign each point to its nearest centroid.…"/>
          <p:cNvSpPr txBox="1"/>
          <p:nvPr/>
        </p:nvSpPr>
        <p:spPr>
          <a:xfrm>
            <a:off x="152767" y="222346"/>
            <a:ext cx="5398585" cy="804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b="1" dirty="0"/>
              <a:t>Idea</a:t>
            </a:r>
            <a:r>
              <a:rPr dirty="0"/>
              <a:t>: find      centroids, then assign each point to its nearest centroid.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Empirically good for same sized, spherical clusters.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Guaranteed for certain Gaussians.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Exact solution is NP-Hard to </a:t>
            </a:r>
            <a:r>
              <a:rPr dirty="0" smtClean="0"/>
              <a:t>compu</a:t>
            </a:r>
            <a:r>
              <a:rPr lang="en-US" dirty="0" smtClean="0"/>
              <a:t>t</a:t>
            </a:r>
            <a:r>
              <a:rPr dirty="0" smtClean="0"/>
              <a:t>e</a:t>
            </a:r>
            <a:r>
              <a:rPr dirty="0"/>
              <a:t>. 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Standard implementations involve non-convex optimization.</a:t>
            </a:r>
          </a:p>
          <a:p>
            <a:pPr marL="228600" indent="-228600">
              <a:buSzPct val="100000"/>
              <a:buChar char="•"/>
              <a:defRPr sz="3000"/>
            </a:pPr>
            <a:endParaRPr dirty="0"/>
          </a:p>
          <a:p>
            <a:pPr marL="228600" indent="-228600">
              <a:buSzPct val="100000"/>
              <a:buChar char="•"/>
              <a:defRPr sz="3000"/>
            </a:pPr>
            <a:r>
              <a:rPr dirty="0"/>
              <a:t>Need to know    . 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1760" y="7772400"/>
            <a:ext cx="2159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3120" y="914400"/>
            <a:ext cx="215901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097280"/>
            <a:ext cx="6985000" cy="5753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K-Means Often Fail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K-Means Often Fails</a:t>
            </a:r>
          </a:p>
        </p:txBody>
      </p:sp>
      <p:sp>
        <p:nvSpPr>
          <p:cNvPr id="174" name="Problem: Some clusters are non-spherical!"/>
          <p:cNvSpPr txBox="1"/>
          <p:nvPr/>
        </p:nvSpPr>
        <p:spPr>
          <a:xfrm>
            <a:off x="1809092" y="7420168"/>
            <a:ext cx="826326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/>
            </a:pPr>
            <a:r>
              <a:t>Problem: </a:t>
            </a:r>
            <a:r>
              <a:rPr b="0"/>
              <a:t>Some clusters are non-spherical!</a:t>
            </a:r>
          </a:p>
        </p:txBody>
      </p:sp>
      <p:sp>
        <p:nvSpPr>
          <p:cNvPr id="175" name="A. Ng, M. Jordan, and Y. Weiss. &quot;On spectral clustering: Analysis and an algorithm.&quot; Advances in neural information processing systems. 2002."/>
          <p:cNvSpPr txBox="1"/>
          <p:nvPr/>
        </p:nvSpPr>
        <p:spPr>
          <a:xfrm>
            <a:off x="208892" y="9334500"/>
            <a:ext cx="1065659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3400"/>
              </a:lnSpc>
              <a:defRPr sz="1600">
                <a:solidFill>
                  <a:srgbClr val="222222"/>
                </a:solidFill>
              </a:defRPr>
            </a:pPr>
            <a:r>
              <a:t>A. Ng, M. Jordan, and Y. Weiss. "On spectral clustering: Analysis and an algorithm." </a:t>
            </a:r>
            <a:r>
              <a:rPr i="1"/>
              <a:t>Advances in neural information processing systems</a:t>
            </a:r>
            <a:r>
              <a:t>. 2002.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92" y="1302137"/>
            <a:ext cx="5905500" cy="481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270617"/>
            <a:ext cx="5982845" cy="48763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2405</Words>
  <Application>Microsoft Macintosh PowerPoint</Application>
  <PresentationFormat>Custom</PresentationFormat>
  <Paragraphs>422</Paragraphs>
  <Slides>52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Garamond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Unsupervised Geometric Learning:  Theory and Applications </vt:lpstr>
      <vt:lpstr>Outline</vt:lpstr>
      <vt:lpstr>Outline</vt:lpstr>
      <vt:lpstr>Data Science Revolution?</vt:lpstr>
      <vt:lpstr>A Simplified Picture</vt:lpstr>
      <vt:lpstr>Unsupervised Learning</vt:lpstr>
      <vt:lpstr>Standard Method: K-Means</vt:lpstr>
      <vt:lpstr>Standard Method: K-Means</vt:lpstr>
      <vt:lpstr>K-Means Often Fails</vt:lpstr>
      <vt:lpstr>How to Improve?</vt:lpstr>
      <vt:lpstr>Outline</vt:lpstr>
      <vt:lpstr>Spectral Clustering I</vt:lpstr>
      <vt:lpstr>Spectral Clustering II</vt:lpstr>
      <vt:lpstr>K-Means v. Spectral Clustering </vt:lpstr>
      <vt:lpstr>Data-Dependent LLPD Metric</vt:lpstr>
      <vt:lpstr>LLPD Visualization </vt:lpstr>
      <vt:lpstr>Euclidean Distance versus LLPD</vt:lpstr>
      <vt:lpstr>Data Well-Suited for LLPD</vt:lpstr>
      <vt:lpstr>LLPD Weight Matrix</vt:lpstr>
      <vt:lpstr>Curse of Dimensionality and a Manifold Cure</vt:lpstr>
      <vt:lpstr>Low Dimensional, Large Noise (LDLN) Model</vt:lpstr>
      <vt:lpstr>Nearest Neighbors in LLPD and Denoising </vt:lpstr>
      <vt:lpstr>Eigengap Guarantee</vt:lpstr>
      <vt:lpstr>Synthetic Data  </vt:lpstr>
      <vt:lpstr>Synthetic Data Eigengap</vt:lpstr>
      <vt:lpstr>Synthetic Data Eigengap</vt:lpstr>
      <vt:lpstr>Real Data: DrivFaces</vt:lpstr>
      <vt:lpstr>EigenGap DrivFaces</vt:lpstr>
      <vt:lpstr>EigenGap DrivFaces</vt:lpstr>
      <vt:lpstr>Clustering Accuracy Guarantees</vt:lpstr>
      <vt:lpstr>Numerical Implementation</vt:lpstr>
      <vt:lpstr>Future Work with LLPD Spectral Clustering</vt:lpstr>
      <vt:lpstr>Outline</vt:lpstr>
      <vt:lpstr>Multimodal Distributions</vt:lpstr>
      <vt:lpstr>Multimodal Classes: Hyperspectral Images (HSI)</vt:lpstr>
      <vt:lpstr>Each Pixel is a High-Dimensional Vector</vt:lpstr>
      <vt:lpstr>Individual Spectral Bands</vt:lpstr>
      <vt:lpstr>Obstructions to Learning HSI</vt:lpstr>
      <vt:lpstr>Redeeming Properties</vt:lpstr>
      <vt:lpstr>Diffusion Maps: Capturing Intrinsic Geometry of Data</vt:lpstr>
      <vt:lpstr>Exploiting Nonlinear Structure: Diffusion Maps</vt:lpstr>
      <vt:lpstr>Mode Estimation</vt:lpstr>
      <vt:lpstr>PowerPoint Presentation</vt:lpstr>
      <vt:lpstr>Approach: Density Estimate+Diffusion Geometry</vt:lpstr>
      <vt:lpstr>Spectral Diffusion</vt:lpstr>
      <vt:lpstr>The value of spatial information for HSI</vt:lpstr>
      <vt:lpstr>Two Stage Labeling</vt:lpstr>
      <vt:lpstr>Empirical Clustering Results</vt:lpstr>
      <vt:lpstr>Nonparametric Performance Guarantee </vt:lpstr>
      <vt:lpstr>Future Diffusion Learning Research</vt:lpstr>
      <vt:lpstr>Summary and Broad Future Directions</vt:lpstr>
      <vt:lpstr>Thank You!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Unsupervised Geometric Learning:  Theory and Applications </dc:title>
  <cp:lastModifiedBy>James Murphy</cp:lastModifiedBy>
  <cp:revision>49</cp:revision>
  <dcterms:modified xsi:type="dcterms:W3CDTF">2017-12-23T01:23:17Z</dcterms:modified>
</cp:coreProperties>
</file>